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6" r:id="rId2"/>
    <p:sldId id="362" r:id="rId3"/>
    <p:sldId id="370" r:id="rId4"/>
    <p:sldId id="357" r:id="rId5"/>
    <p:sldId id="363" r:id="rId6"/>
    <p:sldId id="364" r:id="rId7"/>
    <p:sldId id="365" r:id="rId8"/>
    <p:sldId id="385" r:id="rId9"/>
    <p:sldId id="377" r:id="rId10"/>
    <p:sldId id="378" r:id="rId11"/>
    <p:sldId id="382" r:id="rId12"/>
    <p:sldId id="384" r:id="rId13"/>
    <p:sldId id="383" r:id="rId14"/>
    <p:sldId id="379" r:id="rId15"/>
    <p:sldId id="380" r:id="rId16"/>
    <p:sldId id="381" r:id="rId17"/>
    <p:sldId id="386" r:id="rId18"/>
    <p:sldId id="387" r:id="rId19"/>
    <p:sldId id="388" r:id="rId20"/>
    <p:sldId id="371" r:id="rId21"/>
    <p:sldId id="366" r:id="rId22"/>
    <p:sldId id="389" r:id="rId23"/>
    <p:sldId id="390" r:id="rId24"/>
    <p:sldId id="391" r:id="rId25"/>
    <p:sldId id="392" r:id="rId26"/>
    <p:sldId id="393" r:id="rId27"/>
    <p:sldId id="394" r:id="rId28"/>
    <p:sldId id="368" r:id="rId29"/>
    <p:sldId id="395" r:id="rId30"/>
    <p:sldId id="396" r:id="rId31"/>
    <p:sldId id="397" r:id="rId32"/>
    <p:sldId id="354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843C"/>
    <a:srgbClr val="E38803"/>
    <a:srgbClr val="7C2278"/>
    <a:srgbClr val="A0D185"/>
    <a:srgbClr val="FF8803"/>
    <a:srgbClr val="C2C923"/>
    <a:srgbClr val="8238BA"/>
    <a:srgbClr val="FCB414"/>
    <a:srgbClr val="074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7246" autoAdjust="0"/>
  </p:normalViewPr>
  <p:slideViewPr>
    <p:cSldViewPr snapToGrid="0">
      <p:cViewPr varScale="1">
        <p:scale>
          <a:sx n="79" d="100"/>
          <a:sy n="79" d="100"/>
        </p:scale>
        <p:origin x="60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7FBFC-64A6-4D1E-9098-799D14C8C18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CF35-07B9-46D8-971C-43CB72C9F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pPr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02926"/>
            <a:ext cx="12192000" cy="295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657822" y="493304"/>
            <a:ext cx="9459943" cy="36578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kern="1200" cap="all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СТРАТЕГИЯ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kern="1200" cap="all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социально-экономического РАЗВИТИЯ Георгиевского городского округа Ставропольского края</a:t>
            </a:r>
            <a:endParaRPr kumimoji="0" lang="en-US" sz="3200" b="1" i="0" u="none" kern="1200" cap="all" spc="0" normalizeH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8909016" y="4221591"/>
            <a:ext cx="1290896" cy="40352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0968"/>
            <a:ext cx="6757639" cy="228600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3570880" y="1"/>
            <a:ext cx="2618037" cy="2899316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-1" y="5319132"/>
            <a:ext cx="6746489" cy="103706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" y="202887"/>
            <a:ext cx="7081024" cy="365834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439" y="195375"/>
            <a:ext cx="741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А 2. </a:t>
            </a:r>
            <a:r>
              <a:rPr lang="ru-RU" dirty="0" smtClean="0">
                <a:solidFill>
                  <a:schemeClr val="bg1"/>
                </a:solidFill>
                <a:latin typeface="Noto Sans"/>
              </a:rPr>
              <a:t>Повышение доступности медицинского обслуживания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28602" y="1270559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81260" y="3322385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9220" y="139668"/>
            <a:ext cx="5445141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936059" y="1669109"/>
            <a:ext cx="46723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-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регионального проекта «Развитие детского здравоохранения Ставропольского края, включая создание современной инфраструктуры оказания медицинской помощи детям» 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развитие системы медицинской профилактики заболеваний и формирование здорового образа жизни населения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совершенствование оказания первичной медико-санитарной помощи населению</a:t>
            </a: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(реконструкция) объектов здравоохранения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969512" y="3653464"/>
            <a:ext cx="463890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-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увеличение ожидаемой продолжительности жизни населения Ставропольского края при рождении до 78 лет в 2024 году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повышение уровня удовлетворенности населения округа качеством оказания медицинской помощи участковыми врачами в медицинских организациях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увеличение уровня  ранней диагностики  заболеваний, обеспечения диспансерного наблюдения, повышение приверженности к лечению с целью сохранения работоспособности  и качества жизни  граждан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повышение доступности и качества медицинской помощи детям всех возрастных групп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увеличение числа граждан, прошедших профилактические осмотры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формирование у населения установок на ведение здорового образа жизни и нетерпимого отношения к наркомании и алкоголизму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5233" y="1806496"/>
            <a:ext cx="1254997" cy="328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медицинские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78053" y="1350725"/>
            <a:ext cx="439581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4</a:t>
            </a:r>
            <a:endParaRPr lang="ru-RU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63804" y="4901151"/>
            <a:ext cx="4557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ГБУЗ СК «ГЕОРГИЕВСКАЯ РАЙОННАЯ БОЛЬНИЦА»</a:t>
            </a:r>
            <a:endParaRPr lang="ru-RU" sz="1400" b="1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2027" y="5861770"/>
            <a:ext cx="1805122" cy="328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круглосуточного пребывания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7125" y="5791781"/>
            <a:ext cx="1646570" cy="45719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4915" y="5428301"/>
            <a:ext cx="199331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592 </a:t>
            </a:r>
            <a:r>
              <a:rPr lang="ru-RU" sz="1000" dirty="0" smtClean="0">
                <a:solidFill>
                  <a:schemeClr val="tx1"/>
                </a:solidFill>
                <a:latin typeface="Century Gothic" pitchFamily="34" charset="0"/>
              </a:rPr>
              <a:t>койко-мест</a:t>
            </a:r>
            <a:endParaRPr lang="ru-RU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84734" y="5869217"/>
            <a:ext cx="1805122" cy="328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дневного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пребывания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709832" y="5799228"/>
            <a:ext cx="1646570" cy="45719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697622" y="5435748"/>
            <a:ext cx="199331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128 </a:t>
            </a:r>
            <a:r>
              <a:rPr lang="ru-RU" sz="1000" dirty="0" smtClean="0">
                <a:solidFill>
                  <a:schemeClr val="tx1"/>
                </a:solidFill>
                <a:latin typeface="Century Gothic" pitchFamily="34" charset="0"/>
              </a:rPr>
              <a:t>койко-мест</a:t>
            </a:r>
            <a:endParaRPr lang="ru-RU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25053" y="5869217"/>
            <a:ext cx="2154527" cy="328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укомплектованность врачебных должностей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83964" y="5799228"/>
            <a:ext cx="1646570" cy="45719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771755" y="5435748"/>
            <a:ext cx="159559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53,2 %</a:t>
            </a:r>
            <a:endParaRPr lang="ru-RU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36780" y="1729052"/>
            <a:ext cx="1371508" cy="45719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66770" y="716805"/>
            <a:ext cx="2016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ЗДРАВООХРАНЕНИЕ 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72459" y="1020558"/>
            <a:ext cx="2438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1"/>
                </a:solidFill>
                <a:latin typeface="Century Gothic" pitchFamily="34" charset="0"/>
              </a:rPr>
              <a:t>Одной из главных проблем остается укомплектованность штатного расписания медицинского персонала</a:t>
            </a:r>
            <a:endParaRPr lang="ru-RU" sz="12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1003610"/>
            <a:ext cx="12192000" cy="345687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Картинки по запросу дети в сад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932" y="4245825"/>
            <a:ext cx="3658141" cy="2430791"/>
          </a:xfrm>
          <a:prstGeom prst="rect">
            <a:avLst/>
          </a:prstGeom>
          <a:noFill/>
        </p:spPr>
      </p:pic>
      <p:pic>
        <p:nvPicPr>
          <p:cNvPr id="1027" name="Picture 3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7171" y="1427359"/>
            <a:ext cx="3655248" cy="243909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" y="202887"/>
            <a:ext cx="7560526" cy="644606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11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439" y="195375"/>
            <a:ext cx="7199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А 3. </a:t>
            </a:r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Повышение доступности и качества дошкольного, общего и дополнительного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09549" y="1694299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51058" y="4638223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7963" y="139668"/>
            <a:ext cx="4716398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861607" y="2213172"/>
            <a:ext cx="361299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реализация регионального проекта «Содействие занятости </a:t>
            </a:r>
            <a:r>
              <a:rPr lang="ru-RU" sz="900" dirty="0" err="1" smtClean="0">
                <a:latin typeface="Century Gothic" pitchFamily="34" charset="0"/>
              </a:rPr>
              <a:t>женщин-создание</a:t>
            </a:r>
            <a:r>
              <a:rPr lang="ru-RU" sz="900" dirty="0" smtClean="0">
                <a:latin typeface="Century Gothic" pitchFamily="34" charset="0"/>
              </a:rPr>
              <a:t> условий дошкольного образования для детей в возрасте до трёх лет»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строительство детского сада на 160 мест в г. Георгиевске по ул. Быкова, 12/2 (80 мест предусмотрено для детей в возрасте до трех лет)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строительство детского сада в с. </a:t>
            </a:r>
            <a:r>
              <a:rPr lang="ru-RU" sz="900" dirty="0" err="1" smtClean="0">
                <a:latin typeface="Century Gothic" pitchFamily="34" charset="0"/>
              </a:rPr>
              <a:t>Краснокумском</a:t>
            </a:r>
            <a:endParaRPr lang="ru-RU" sz="900" dirty="0" smtClean="0">
              <a:latin typeface="Century Gothic" pitchFamily="34" charset="0"/>
            </a:endParaRP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проведение капитального ремонта дошкольных образовательных учреждений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831873" y="5039112"/>
            <a:ext cx="382115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увеличение охвата детей дошкольным образованием, в возрасте  до 3 лет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создание комфортных условий для осуществления образовательной деятельности для детей дошкольного возраста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обеспечение педагогическими кадрами всех уровней образования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126" y="1095946"/>
            <a:ext cx="4007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РАЗВИТИЕ ДОШКОЛЬНОГО ОБРАЗОВАНИЯ</a:t>
            </a:r>
            <a:endParaRPr lang="ru-RU" sz="900" b="1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20203" y="2219092"/>
            <a:ext cx="1734513" cy="624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дошкольных образовательных учреждений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67988" y="1763320"/>
            <a:ext cx="75183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47</a:t>
            </a:r>
            <a:endParaRPr lang="ru-RU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1282468" y="2118228"/>
            <a:ext cx="1572244" cy="504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52743" y="3840318"/>
            <a:ext cx="1758085" cy="468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07440" y="3476838"/>
            <a:ext cx="199331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6 472 </a:t>
            </a:r>
            <a:r>
              <a:rPr lang="ru-RU" sz="1000" dirty="0" smtClean="0">
                <a:solidFill>
                  <a:schemeClr val="tx1"/>
                </a:solidFill>
                <a:latin typeface="Century Gothic" pitchFamily="34" charset="0"/>
              </a:rPr>
              <a:t>мест</a:t>
            </a:r>
            <a:endParaRPr lang="ru-RU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81421" y="3952625"/>
            <a:ext cx="1874373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7 323 </a:t>
            </a:r>
            <a:r>
              <a:rPr lang="ru-RU" sz="1000" dirty="0" smtClean="0">
                <a:solidFill>
                  <a:schemeClr val="tx1"/>
                </a:solidFill>
                <a:latin typeface="Century Gothic" pitchFamily="34" charset="0"/>
              </a:rPr>
              <a:t>человек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462978" y="3434577"/>
            <a:ext cx="2473081" cy="1182028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560849" y="3534937"/>
            <a:ext cx="2274850" cy="9813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113,15 % </a:t>
            </a:r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коэффициент загрузки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8574" y="4909657"/>
            <a:ext cx="18734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Century Gothic" pitchFamily="34" charset="0"/>
              </a:rPr>
              <a:t>1889</a:t>
            </a:r>
            <a:r>
              <a:rPr lang="ru-RU" sz="1200" dirty="0" smtClean="0">
                <a:latin typeface="Century Gothic" pitchFamily="34" charset="0"/>
              </a:rPr>
              <a:t> чел.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63533" y="5479547"/>
            <a:ext cx="1758085" cy="468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51209" y="5572036"/>
            <a:ext cx="23826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Century Gothic" pitchFamily="34" charset="0"/>
              </a:rPr>
              <a:t>количество детей, находящихся в очереди на получение места в муниципальные дошкольные образовательные учреждения в возрасте от 0 до 3-х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https://ocompah.ru/wp-content/uploads/2018/07/10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036" y="4478067"/>
            <a:ext cx="4228540" cy="236878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463789" y="139668"/>
            <a:ext cx="4560571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017270"/>
            <a:ext cx="7612380" cy="24003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351" name="Picture 7" descr="Картинки по запросу образ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7805"/>
            <a:ext cx="3860221" cy="2571873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559958" y="3728319"/>
            <a:ext cx="2473081" cy="3129681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" y="202887"/>
            <a:ext cx="7560526" cy="644606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12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439" y="195375"/>
            <a:ext cx="7199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А 3. </a:t>
            </a:r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Повышение доступности и качества дошкольного, общего и дополнительного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67371" y="1281710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41972" y="3534259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674825" y="1568188"/>
            <a:ext cx="393805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регионального проекта «Современная школа» создание Центров гуманитарного и цифрового профилей «Точка роста»  в 7  школах</a:t>
            </a: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регионального проекта «Цифровая образовательная среда» в 6 школах</a:t>
            </a: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регионального проекта «Успех каждого ребенка» – ремонт спортивных залов  в 5 общеобразовательных учреждениях</a:t>
            </a: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капитальные ремонты общеобразовательных учреждений;</a:t>
            </a: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проекта расширения МБОУ гимназии №2 г. Георгиевска</a:t>
            </a: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нового корпуса в МБОУ СОШ №1</a:t>
            </a: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новой школы в ст. </a:t>
            </a:r>
            <a:r>
              <a:rPr lang="ru-RU" sz="900" dirty="0" err="1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Лысогорской</a:t>
            </a: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657076" y="3871803"/>
            <a:ext cx="396723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современных условий, обеспечение образовательного процесса в одну смену</a:t>
            </a: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условий для занятий физической культурой и спортом в общеобразовательных учреждениях, расположенных в сельской местности</a:t>
            </a: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 условий для внедрения  современной и безопасной цифровой образовательной среды, обеспечивающей  высокое качество и доступность образования всех видов и уровней</a:t>
            </a: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развитие комплексной системы выявления и поддержки одаренных детей</a:t>
            </a: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комплекса мероприятий по профессиональной ориентации обучающихся</a:t>
            </a: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улучшение качества жизни семей и детей с ОВЗ и инвалидностью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4175" y="1002938"/>
            <a:ext cx="4605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РАЗВИТИЕ ОБЩЕГО ОБРАЗОВАНИЯ </a:t>
            </a:r>
            <a:endParaRPr lang="ru-RU" sz="1400" b="1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3647" y="1730950"/>
            <a:ext cx="2024441" cy="624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общеобразовательных организации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68338" y="1408990"/>
            <a:ext cx="75183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33</a:t>
            </a:r>
            <a:endParaRPr lang="ru-RU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082818" y="1763898"/>
            <a:ext cx="1572244" cy="504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16761" y="2363389"/>
            <a:ext cx="265124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15 132 </a:t>
            </a:r>
            <a:r>
              <a:rPr lang="ru-RU" sz="1000" dirty="0" smtClean="0">
                <a:solidFill>
                  <a:schemeClr val="tx1"/>
                </a:solidFill>
                <a:latin typeface="Century Gothic" pitchFamily="34" charset="0"/>
              </a:rPr>
              <a:t>количество мест</a:t>
            </a:r>
            <a:endParaRPr lang="ru-RU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46136" y="2850327"/>
            <a:ext cx="28779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16 115 </a:t>
            </a:r>
            <a:r>
              <a:rPr lang="ru-RU" sz="1000" dirty="0" smtClean="0">
                <a:solidFill>
                  <a:schemeClr val="tx1"/>
                </a:solidFill>
                <a:latin typeface="Century Gothic" pitchFamily="34" charset="0"/>
              </a:rPr>
              <a:t>человек обучается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44" y="5379627"/>
            <a:ext cx="2274850" cy="9813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23 % </a:t>
            </a:r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занимающихся во вторую смену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4580997" y="2722067"/>
            <a:ext cx="2508947" cy="45719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60412" y="1837909"/>
            <a:ext cx="1559806" cy="282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педагогов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906751" y="1415588"/>
            <a:ext cx="13911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1 159</a:t>
            </a:r>
            <a:endParaRPr lang="ru-RU" sz="3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5844617" y="1770496"/>
            <a:ext cx="1572244" cy="504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46399" y="4285879"/>
            <a:ext cx="2274850" cy="9813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более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50 % </a:t>
            </a:r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износа в 15 школах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40530" y="3583539"/>
            <a:ext cx="3166110" cy="1194202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331970" y="3686086"/>
            <a:ext cx="2971800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Центров гуманитарного и цифрового профилей «Точка роста»  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в  </a:t>
            </a:r>
            <a:r>
              <a:rPr lang="ru-RU" sz="1400" b="1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lang="ru-RU" sz="140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 школах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 flipV="1">
            <a:off x="0" y="992459"/>
            <a:ext cx="12192000" cy="451624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3" name="Picture 5" descr="Картинки по запросу развитие дополнительного образов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422" y="1404734"/>
            <a:ext cx="3842843" cy="2565098"/>
          </a:xfrm>
          <a:prstGeom prst="rect">
            <a:avLst/>
          </a:prstGeom>
          <a:noFill/>
        </p:spPr>
      </p:pic>
      <p:pic>
        <p:nvPicPr>
          <p:cNvPr id="58371" name="Picture 3" descr="Картинки по запросу развитие дополнительного образов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751" y="4167028"/>
            <a:ext cx="3816891" cy="250139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" y="202887"/>
            <a:ext cx="7560526" cy="644606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13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439" y="195375"/>
            <a:ext cx="7199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А 3. </a:t>
            </a:r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Повышение доступности и качества дошкольного, общего и дополнительного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88329" y="1895025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63291" y="3266627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7963" y="139668"/>
            <a:ext cx="4716398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251902" y="2258340"/>
            <a:ext cx="314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капитальный ремонт здания  МУДО «Дом детского творчества»</a:t>
            </a: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развитие молодежного инновационного творчества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8259336" y="3627035"/>
            <a:ext cx="31929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создание современных  условий  для реализации дополнительных  общеобразовательных программ, охвата детей в возрасте от 5 до 18 лет услугами дополнительного образования не менее 90%</a:t>
            </a: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lvl="0" indent="-88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поддержка творческой активности детей и молодежи в научно-технической сфере, обеспечение доступа к современному оборудованию для реализации и коммерциализации их идей</a:t>
            </a:r>
            <a:endParaRPr lang="ru-RU" sz="9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333421" y="1571813"/>
            <a:ext cx="56872" cy="1071022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6120" y="5274527"/>
            <a:ext cx="3423423" cy="1583473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6481" y="5452949"/>
            <a:ext cx="3233853" cy="11820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84,8 %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от общего количества детей в возрасте от 5 до 18 лет - обучаются по дополнительным образовательным программам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4175" y="1136750"/>
            <a:ext cx="4605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РАЗВИТИЕ ДОПОЛНИТЕЛЬНОГО ОБРАЗОВАНИЯ </a:t>
            </a:r>
            <a:endParaRPr lang="ru-RU" sz="1400" b="1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8616" y="1524141"/>
            <a:ext cx="49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entury Gothic" pitchFamily="34" charset="0"/>
              </a:rPr>
              <a:t>4</a:t>
            </a:r>
            <a:endParaRPr lang="ru-RU" sz="1200" b="1" dirty="0" smtClean="0">
              <a:latin typeface="Century Gothic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2070" y="3484077"/>
            <a:ext cx="2616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entury Gothic" pitchFamily="34" charset="0"/>
                <a:ea typeface="SimSun" pitchFamily="2" charset="-122"/>
                <a:cs typeface="Times New Roman" pitchFamily="18" charset="0"/>
              </a:rPr>
              <a:t>общеобразовательных учреждений реализовывают программы дополнительного образования в</a:t>
            </a:r>
            <a:endParaRPr lang="ru-RU" sz="12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474" y="1995397"/>
            <a:ext cx="1534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entury Gothic" pitchFamily="34" charset="0"/>
              </a:rPr>
              <a:t>учреждения дополнительного образования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234299" y="2152181"/>
            <a:ext cx="1356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entury Gothic" pitchFamily="34" charset="0"/>
                <a:ea typeface="SimSun" pitchFamily="2" charset="-122"/>
                <a:cs typeface="Times New Roman" pitchFamily="18" charset="0"/>
              </a:rPr>
              <a:t>детских летних лагерей </a:t>
            </a:r>
            <a:endParaRPr lang="ru-RU" sz="12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67417" y="1591048"/>
            <a:ext cx="676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entury Gothic" pitchFamily="34" charset="0"/>
              </a:rPr>
              <a:t>30</a:t>
            </a:r>
            <a:endParaRPr lang="ru-RU" sz="1200" b="1" dirty="0" smtClean="0">
              <a:latin typeface="Century Gothic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flipV="1">
            <a:off x="2139918" y="1582964"/>
            <a:ext cx="56872" cy="1071022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054609" y="4850779"/>
            <a:ext cx="1563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entury Gothic" pitchFamily="34" charset="0"/>
                <a:ea typeface="SimSun" pitchFamily="2" charset="-122"/>
                <a:cs typeface="Times New Roman" pitchFamily="18" charset="0"/>
              </a:rPr>
              <a:t>кружков и секций</a:t>
            </a:r>
            <a:endParaRPr lang="ru-RU" sz="12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38512" y="4308233"/>
            <a:ext cx="88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entury Gothic" pitchFamily="34" charset="0"/>
              </a:rPr>
              <a:t>495</a:t>
            </a:r>
            <a:endParaRPr lang="ru-RU" sz="1200" b="1" dirty="0" smtClean="0">
              <a:latin typeface="Century Gothic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01700" y="2921764"/>
            <a:ext cx="676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entury Gothic" pitchFamily="34" charset="0"/>
              </a:rPr>
              <a:t>28</a:t>
            </a:r>
            <a:endParaRPr lang="ru-RU" sz="1200" b="1" dirty="0" smtClean="0">
              <a:latin typeface="Century Gothic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1037141" y="3445226"/>
            <a:ext cx="1572244" cy="504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1044575" y="4813109"/>
            <a:ext cx="1572244" cy="504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504771" y="139668"/>
            <a:ext cx="4519589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70188" y="1"/>
            <a:ext cx="3122342" cy="524107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" y="202886"/>
            <a:ext cx="7526982" cy="572139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14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439" y="161923"/>
            <a:ext cx="7322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А 4. </a:t>
            </a:r>
            <a:r>
              <a:rPr lang="ru-RU" dirty="0">
                <a:solidFill>
                  <a:schemeClr val="bg1"/>
                </a:solidFill>
                <a:latin typeface="Noto Sans"/>
              </a:rPr>
              <a:t>Повышение уровня самореализации молодёжи и развитие общественных добровольческих движений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98034" y="1688033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71585" y="3522985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16548" y="2002390"/>
            <a:ext cx="3802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социализация молодёжи  и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ее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потенциала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поддержка и развитие общественных добровольческих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движений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количества 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молодёжных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организаций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занимающихся 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реализацией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молодёжной политики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поддержка и популяризация движения местного отделения Всероссийского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детско-юношеского 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военно-патриотического движения «</a:t>
            </a:r>
            <a:r>
              <a:rPr lang="ru-RU" sz="900" dirty="0" err="1">
                <a:latin typeface="Century Gothic" pitchFamily="34" charset="0"/>
                <a:ea typeface="Times New Roman" pitchFamily="18" charset="0"/>
                <a:cs typeface="Arial" pitchFamily="34" charset="0"/>
              </a:rPr>
              <a:t>Юнармия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94247" y="3851802"/>
            <a:ext cx="376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формирование готовности молодёжи к социальному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самоопределению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количества подростков и молодёжи, охваченных волонтерским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движением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46897" y="1692249"/>
            <a:ext cx="2485897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молодежи в возрасте от 14 до 30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лет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95121" y="1196502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54708" y="2897852"/>
            <a:ext cx="2100414" cy="580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от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общей численности населения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219" y="1260390"/>
            <a:ext cx="191846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1"/>
                </a:solidFill>
                <a:latin typeface="Century Gothic" pitchFamily="34" charset="0"/>
              </a:rPr>
              <a:t>54 </a:t>
            </a:r>
            <a:r>
              <a:rPr lang="ru-RU" sz="1200" b="1" dirty="0">
                <a:solidFill>
                  <a:schemeClr val="tx1"/>
                </a:solidFill>
                <a:latin typeface="Century Gothic" pitchFamily="34" charset="0"/>
              </a:rPr>
              <a:t>тыс. чел.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95121" y="2484587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55286" y="2395165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itchFamily="34" charset="0"/>
              </a:rPr>
              <a:t>31,0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latin typeface="Century Gothic" pitchFamily="34" charset="0"/>
              </a:rPr>
              <a:t>% </a:t>
            </a:r>
            <a:r>
              <a:rPr lang="ru-RU" sz="1200" b="1" dirty="0" smtClean="0">
                <a:latin typeface="Century Gothic" pitchFamily="34" charset="0"/>
              </a:rPr>
              <a:t>молодежь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38819" y="6205937"/>
            <a:ext cx="2133579" cy="48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количество ежегодных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мероприятий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72086" y="5804661"/>
            <a:ext cx="1063248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Century Gothic" pitchFamily="34" charset="0"/>
              </a:rPr>
              <a:t>250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6851"/>
            <a:ext cx="3847171" cy="232597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60974" y="6245372"/>
            <a:ext cx="2716054" cy="48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зарегистриро­вано в качестве добровольцев (9,0% от общего числа молодежи округа)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09198" y="5836708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4088" y="5815633"/>
            <a:ext cx="191846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3791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чел</a:t>
            </a:r>
            <a:r>
              <a:rPr lang="ru-RU" sz="1200" b="1" dirty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111436" y="6233531"/>
            <a:ext cx="2339893" cy="547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волонтерских отряда различной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направленности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93758" y="5831920"/>
            <a:ext cx="133363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34</a:t>
            </a:r>
            <a:endParaRPr lang="ru-RU" sz="3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522"/>
            <a:ext cx="3884044" cy="237396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78" y="3532004"/>
            <a:ext cx="2630027" cy="197252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74698" y="5836708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550269" y="5803255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3189249" cy="570942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02887"/>
            <a:ext cx="7602071" cy="611152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15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420" y="173073"/>
            <a:ext cx="7359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А 5. </a:t>
            </a:r>
            <a:r>
              <a:rPr lang="ru-RU" dirty="0">
                <a:solidFill>
                  <a:schemeClr val="bg1"/>
                </a:solidFill>
                <a:latin typeface="Noto Sans"/>
              </a:rPr>
              <a:t>Повышение доступности и конкурентоспособности услуг в сфере культуры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3071" y="1308605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53071" y="3384236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7963" y="139668"/>
            <a:ext cx="4716398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438822" y="1746487"/>
            <a:ext cx="4215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регионального проекта «Культурная среда»;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Дома культуры в пос. Новом и в с. </a:t>
            </a:r>
            <a:r>
              <a:rPr lang="ru-RU" sz="900" dirty="0" err="1">
                <a:latin typeface="Century Gothic" pitchFamily="34" charset="0"/>
                <a:ea typeface="Times New Roman" pitchFamily="18" charset="0"/>
                <a:cs typeface="Arial" pitchFamily="34" charset="0"/>
              </a:rPr>
              <a:t>Краснокумском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Детской школы искусств в ст. </a:t>
            </a:r>
            <a:r>
              <a:rPr lang="ru-RU" sz="900" dirty="0" err="1">
                <a:latin typeface="Century Gothic" pitchFamily="34" charset="0"/>
                <a:ea typeface="Times New Roman" pitchFamily="18" charset="0"/>
                <a:cs typeface="Arial" pitchFamily="34" charset="0"/>
              </a:rPr>
              <a:t>Лысогорской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здания Детской школы искусств в городе Георгиевске;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проведение капитального ремонта сельских домов культуры;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поддержка творческих инициатив;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поддержка инновационных проектов в сфере культуры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38821" y="3750147"/>
            <a:ext cx="421529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уровня удовлетворенности населения качеством предоставляемых услуг в сфере культуры Георгиевского городского округа;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количества населения Георгиевского городского округа, участвующего в культурно-массовых мероприятиях;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уменьшение доли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47825" algn="l"/>
                <a:tab pos="2971165" algn="ctr"/>
              </a:tabLst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рост творческой активности населения  округа и раскрытие его культурного потенциала.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9160" y="1666692"/>
            <a:ext cx="2039740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культурно-массовых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мероприятий в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7383" y="1170945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1715" y="3016748"/>
            <a:ext cx="14662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специалистов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5369" y="1234833"/>
            <a:ext cx="191846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1"/>
                </a:solidFill>
                <a:latin typeface="Century Gothic" pitchFamily="34" charset="0"/>
              </a:rPr>
              <a:t>3 </a:t>
            </a:r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845</a:t>
            </a:r>
            <a:endParaRPr lang="ru-RU" sz="3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7383" y="2570686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78041" y="3925572"/>
            <a:ext cx="18703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>
                <a:solidFill>
                  <a:schemeClr val="tx1"/>
                </a:solidFill>
                <a:latin typeface="Century Gothic" pitchFamily="34" charset="0"/>
              </a:rPr>
              <a:t>12 </a:t>
            </a:r>
            <a:r>
              <a:rPr lang="ru-RU" sz="1200" b="1" dirty="0">
                <a:solidFill>
                  <a:schemeClr val="tx1"/>
                </a:solidFill>
                <a:latin typeface="Century Gothic" pitchFamily="34" charset="0"/>
              </a:rPr>
              <a:t>проектов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5786" y="3874705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04519" y="4319602"/>
            <a:ext cx="1648016" cy="42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основанных на местных инициативах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8516" y="2481264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itchFamily="34" charset="0"/>
              </a:rPr>
              <a:t>489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49" y="845925"/>
            <a:ext cx="4279558" cy="2834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49" y="3882030"/>
            <a:ext cx="4277444" cy="271119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78779" y="5274527"/>
            <a:ext cx="2497875" cy="1583473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12596" y="5441795"/>
            <a:ext cx="2198850" cy="1193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itchFamily="34" charset="0"/>
              </a:rPr>
              <a:t>7</a:t>
            </a: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0</a:t>
            </a:r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</a:rPr>
              <a:t>%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изношенность</a:t>
            </a:r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материально-технической базы учреждений культур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974" y="4137103"/>
            <a:ext cx="12185026" cy="272089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02887"/>
            <a:ext cx="7521125" cy="58885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16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856" y="173073"/>
            <a:ext cx="7416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Noto Sans"/>
              </a:rPr>
              <a:t>А </a:t>
            </a:r>
            <a:r>
              <a:rPr lang="ru-RU" b="1" dirty="0" smtClean="0">
                <a:solidFill>
                  <a:schemeClr val="bg1"/>
                </a:solidFill>
                <a:latin typeface="Noto Sans"/>
              </a:rPr>
              <a:t>6. </a:t>
            </a:r>
            <a:r>
              <a:rPr lang="ru-RU" dirty="0" smtClean="0">
                <a:solidFill>
                  <a:schemeClr val="bg1"/>
                </a:solidFill>
                <a:latin typeface="Noto Sans"/>
              </a:rPr>
              <a:t>Сохранение культурного наследия и развитие туристического потенциала</a:t>
            </a:r>
            <a:endParaRPr lang="ru-RU" dirty="0">
              <a:solidFill>
                <a:schemeClr val="bg1"/>
              </a:solidFill>
              <a:latin typeface="Noto San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18781" y="1025539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18781" y="4278135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7963" y="139668"/>
            <a:ext cx="4716398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418781" y="1349171"/>
            <a:ext cx="42263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проведение ремонтно-реставрационных и ремонтных работ в здании-памятнике истории «Бывший народный дом» – Георгиевский городской Дом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культуры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реконструкция объекта культурного наследия «Дача Сафонова»;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проекта «Гастрономический тур по Георгиевскому городскому округу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условий для круглогодичного пребывания детей  в Епархиальном детском летнем духовно-патриотическом лагере «Радуга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на территории православного духовного культурного центра молодежного центра и дома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престарелых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реконструкция Государственного автономного учреждения здравоохранения Ставропольского края «Краевая бальнеологическая лечебница» и создание объекта санаторно-курортного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лечения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условий для организации досуга населения, развития местного народного художественного творчества и создание сувенирных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мастерских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18781" y="4646457"/>
            <a:ext cx="42263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обеспечение сохранности объектов культурного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наследия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числа туристов, посетивших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округ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объема оказанных услуг в туристско-рекреационном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комплексе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рабочих мест, в том числе для людей с ограниченными возможностями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здоровья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возрождение художественных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ремесел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содействие реализации молодежных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инициатив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оказание всесторонней помощи престарелым и пожилым людям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1889" y="1455037"/>
            <a:ext cx="1975898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культурного </a:t>
            </a:r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наследия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3533" y="989970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89084" y="1563667"/>
            <a:ext cx="2491405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общей емкостью </a:t>
            </a:r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150 номеров</a:t>
            </a:r>
          </a:p>
          <a:p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1519" y="1053858"/>
            <a:ext cx="191846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196</a:t>
            </a:r>
            <a:r>
              <a:rPr lang="ru-RU" sz="1100" b="1" dirty="0" smtClean="0">
                <a:solidFill>
                  <a:schemeClr val="tx1"/>
                </a:solidFill>
                <a:latin typeface="Century Gothic" pitchFamily="34" charset="0"/>
              </a:rPr>
              <a:t>объектов</a:t>
            </a:r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4753" y="993780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238840" y="1071317"/>
            <a:ext cx="89326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11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87463" y="1020450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56196" y="1465347"/>
            <a:ext cx="1648016" cy="42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туристических  </a:t>
            </a:r>
            <a:r>
              <a:rPr lang="ru-RU" sz="1400" dirty="0">
                <a:solidFill>
                  <a:schemeClr val="tx1"/>
                </a:solidFill>
                <a:latin typeface="Century Gothic" pitchFamily="34" charset="0"/>
              </a:rPr>
              <a:t>фирм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5886" y="904358"/>
            <a:ext cx="116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itchFamily="34" charset="0"/>
              </a:rPr>
              <a:t>7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sz="1100" b="1" dirty="0">
                <a:latin typeface="Century Gothic" pitchFamily="34" charset="0"/>
              </a:rPr>
              <a:t>гостиниц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855" y="5920009"/>
            <a:ext cx="18785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38430" lvl="0" indent="-285750" algn="just">
              <a:spcAft>
                <a:spcPts val="0"/>
              </a:spcAft>
              <a:buClr>
                <a:srgbClr val="00843C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entury Gothic" pitchFamily="34" charset="0"/>
              </a:rPr>
              <a:t>событийный </a:t>
            </a:r>
            <a:endParaRPr lang="ru-RU" sz="1500" dirty="0"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4841" y="5920009"/>
            <a:ext cx="30428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43C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Century Gothic" pitchFamily="34" charset="0"/>
              </a:rPr>
              <a:t>лечебно-оздоровительный туризм</a:t>
            </a:r>
            <a:endParaRPr lang="ru-RU" sz="1500" dirty="0"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2323" y="5904309"/>
            <a:ext cx="25988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38430" lvl="0" indent="-285750" algn="just">
              <a:spcAft>
                <a:spcPts val="0"/>
              </a:spcAft>
              <a:buClr>
                <a:srgbClr val="00843C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Century Gothic" pitchFamily="34" charset="0"/>
              </a:rPr>
              <a:t>гастрономический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433822"/>
            <a:ext cx="7207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latin typeface="Century Gothic" pitchFamily="34" charset="0"/>
              </a:rPr>
              <a:t>ВИДЫ ТУРИЗМА:</a:t>
            </a:r>
          </a:p>
        </p:txBody>
      </p:sp>
      <p:pic>
        <p:nvPicPr>
          <p:cNvPr id="16385" name="Picture 1" descr="C:\Users\1\Downloads\IMG_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2453269"/>
            <a:ext cx="3546089" cy="2659567"/>
          </a:xfrm>
          <a:prstGeom prst="rect">
            <a:avLst/>
          </a:prstGeom>
          <a:noFill/>
        </p:spPr>
      </p:pic>
      <p:pic>
        <p:nvPicPr>
          <p:cNvPr id="16386" name="Picture 2" descr="C:\Users\1\Downloads\f910343c-1c7f-476b-98a9-5005c94811c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1844" y="2458842"/>
            <a:ext cx="3557240" cy="266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34340" y="1"/>
            <a:ext cx="2674620" cy="68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981306"/>
            <a:ext cx="12191999" cy="257593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60" y="4241761"/>
            <a:ext cx="4058774" cy="261664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202887"/>
            <a:ext cx="7521125" cy="365834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17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856" y="195375"/>
            <a:ext cx="7416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Noto Sans"/>
              </a:rPr>
              <a:t>А </a:t>
            </a:r>
            <a:r>
              <a:rPr lang="ru-RU" sz="1600" b="1" dirty="0" smtClean="0">
                <a:solidFill>
                  <a:schemeClr val="bg1"/>
                </a:solidFill>
                <a:latin typeface="Noto Sans"/>
              </a:rPr>
              <a:t>7. </a:t>
            </a:r>
            <a:r>
              <a:rPr lang="ru-RU" sz="1600" dirty="0">
                <a:solidFill>
                  <a:schemeClr val="bg1"/>
                </a:solidFill>
                <a:latin typeface="Noto Sans"/>
              </a:rPr>
              <a:t>Сохранение и обеспечение межнационального мира и согласия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52595" y="1224955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83860" y="3670279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93259" y="139668"/>
            <a:ext cx="4631102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08353" y="1615494"/>
            <a:ext cx="39331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упрочение и популяризация позитивного имиджа Георгиевского городского округа как безопасной, привлекательной территории с уникальным </a:t>
            </a:r>
            <a:r>
              <a:rPr lang="ru-RU" sz="900" dirty="0" err="1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полиэтничным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и поликультурным портретом населения, выраженными общероссийскими патриотическими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традициями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усиление роли казачества в решении государственных и муниципальных задач посредством формирования эффективных механизмов общественно-государственного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партнерства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73068" y="4038601"/>
            <a:ext cx="391304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укрепление гражданского единства населения Георгиевского городского округа Ставропольского края на базе общероссийских </a:t>
            </a:r>
            <a:r>
              <a:rPr lang="ru-RU" sz="900" dirty="0" err="1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социокультурных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ценностей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отсутствие дискриминации по признаку национальной, языковой или религиозной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принадлежности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минимизация экстремистских и националистических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проявлений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укрепление единства народов и отсутствие межнациональных и межрелигиозных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конфликтов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61511" y="1641113"/>
            <a:ext cx="1660506" cy="288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национальностей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6771" y="4777806"/>
            <a:ext cx="1623953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национально-культурных организаций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1437" y="1228782"/>
            <a:ext cx="1028349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entury Gothic" pitchFamily="34" charset="0"/>
              </a:rPr>
              <a:t>60</a:t>
            </a:r>
            <a:r>
              <a:rPr lang="ru-RU" sz="36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ru-RU" sz="1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11287" y="2264746"/>
            <a:ext cx="89326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14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87181" y="2577284"/>
            <a:ext cx="1801746" cy="834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клубных формирований казачьей направленности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6140" y="4073893"/>
            <a:ext cx="763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entury Gothic" pitchFamily="34" charset="0"/>
              </a:rPr>
              <a:t>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40576" y="5589812"/>
            <a:ext cx="89326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27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6600" y="6088184"/>
            <a:ext cx="1599331" cy="42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казачьих классов с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численностью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589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 человек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2468" name="Picture 4" descr="Картинки по запросу народы ставропольского кр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831301"/>
            <a:ext cx="3847172" cy="2885379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 flipV="1">
            <a:off x="4473017" y="1625528"/>
            <a:ext cx="1572244" cy="504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4528773" y="2595687"/>
            <a:ext cx="1572244" cy="504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flipV="1">
            <a:off x="1027289" y="4614058"/>
            <a:ext cx="1572244" cy="504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flipV="1">
            <a:off x="1016138" y="5941053"/>
            <a:ext cx="1572244" cy="504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2207940"/>
            <a:ext cx="7738946" cy="301083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3921"/>
            <a:ext cx="7593980" cy="564361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18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838" y="148554"/>
            <a:ext cx="7416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Noto Sans"/>
              </a:rPr>
              <a:t>А 8</a:t>
            </a:r>
            <a:r>
              <a:rPr lang="ru-RU" b="1" dirty="0" smtClean="0">
                <a:solidFill>
                  <a:schemeClr val="bg1"/>
                </a:solidFill>
                <a:latin typeface="Noto Sans"/>
              </a:rPr>
              <a:t>. </a:t>
            </a:r>
            <a:r>
              <a:rPr lang="ru-RU" dirty="0">
                <a:solidFill>
                  <a:schemeClr val="bg1"/>
                </a:solidFill>
                <a:latin typeface="Noto Sans"/>
              </a:rPr>
              <a:t>Создание оптимальных условий для развития физической культуры и спорта населения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64469" y="1503505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04770" y="3705322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49015" y="139668"/>
            <a:ext cx="4575345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64470" y="1834476"/>
            <a:ext cx="37435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регионального проекта «Спорт – норма жизни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физкультурно-оздоровительных комплексов;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комплексных спортивных площадок в сельских населенных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пунктах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спортивных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стадионов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плавательных бассейнов в г. Георгиевске, ст. Незлобной, ст. Александрийской, с. </a:t>
            </a:r>
            <a:r>
              <a:rPr lang="ru-RU" sz="900" dirty="0" err="1">
                <a:latin typeface="Century Gothic" pitchFamily="34" charset="0"/>
                <a:ea typeface="Times New Roman" pitchFamily="18" charset="0"/>
                <a:cs typeface="Arial" pitchFamily="34" charset="0"/>
              </a:rPr>
              <a:t>Краснокумском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и ст. </a:t>
            </a:r>
            <a:r>
              <a:rPr lang="ru-RU" sz="900" dirty="0" err="1">
                <a:latin typeface="Century Gothic" pitchFamily="34" charset="0"/>
                <a:ea typeface="Times New Roman" pitchFamily="18" charset="0"/>
                <a:cs typeface="Arial" pitchFamily="34" charset="0"/>
              </a:rPr>
              <a:t>Лысогорской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организация физкультурно-оздоровительной и спортивно-массовой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работы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4770" y="4033341"/>
            <a:ext cx="37478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доли населения, систематически занимающегося физической культурой и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спортом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площади плоскостных и крытых спортивных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сооружений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площади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зеркала 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воды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бассейнов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единовременной пропускной способности спортивных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сооружений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1889" y="3565340"/>
            <a:ext cx="1125468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спортивных объектов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7523" y="3134300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55865" y="3450152"/>
            <a:ext cx="2449949" cy="66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по ремонту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строительству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реконструкции спортивных объектов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390" y="3125894"/>
            <a:ext cx="1043409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Century Gothic" pitchFamily="34" charset="0"/>
              </a:rPr>
              <a:t>248  </a:t>
            </a:r>
            <a:r>
              <a:rPr lang="ru-RU" sz="36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791303" y="3253629"/>
            <a:ext cx="221253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112</a:t>
            </a:r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мероприятий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24757" y="3466104"/>
            <a:ext cx="2613105" cy="58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физкультурно-оздоровительных и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спортивно-массовых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6857" y="3038763"/>
            <a:ext cx="175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entury Gothic" pitchFamily="34" charset="0"/>
              </a:rPr>
              <a:t>15</a:t>
            </a:r>
            <a:r>
              <a:rPr lang="ru-RU" dirty="0"/>
              <a:t> </a:t>
            </a:r>
            <a:r>
              <a:rPr lang="ru-RU" sz="1200" dirty="0">
                <a:latin typeface="Century Gothic" pitchFamily="34" charset="0"/>
              </a:rPr>
              <a:t>проектов</a:t>
            </a:r>
            <a:r>
              <a:rPr lang="ru-RU" dirty="0">
                <a:latin typeface="Century Gothic" pitchFamily="34" charset="0"/>
              </a:rPr>
              <a:t> </a:t>
            </a:r>
            <a:endParaRPr lang="ru-RU" sz="1100" dirty="0">
              <a:latin typeface="Century Gothic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6" y="4259024"/>
            <a:ext cx="4159511" cy="23384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4293" b="36862"/>
          <a:stretch/>
        </p:blipFill>
        <p:spPr>
          <a:xfrm>
            <a:off x="4463816" y="4248757"/>
            <a:ext cx="2728721" cy="235987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r="18337" b="12594"/>
          <a:stretch/>
        </p:blipFill>
        <p:spPr>
          <a:xfrm>
            <a:off x="156117" y="819025"/>
            <a:ext cx="3378820" cy="20708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29436" r="13545" b="4477"/>
          <a:stretch/>
        </p:blipFill>
        <p:spPr>
          <a:xfrm>
            <a:off x="3693339" y="824931"/>
            <a:ext cx="3491733" cy="208553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176421" y="3141734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774655" y="3141734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947852"/>
            <a:ext cx="7493620" cy="301083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04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28241"/>
          <a:stretch>
            <a:fillRect/>
          </a:stretch>
        </p:blipFill>
        <p:spPr bwMode="auto">
          <a:xfrm>
            <a:off x="3266799" y="4583151"/>
            <a:ext cx="4226820" cy="2274849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3847171" y="3824869"/>
            <a:ext cx="3155795" cy="1148575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78779" y="4337825"/>
            <a:ext cx="2553631" cy="2520176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3922"/>
            <a:ext cx="7521125" cy="608966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19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6974" y="184414"/>
            <a:ext cx="7416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</a:rPr>
              <a:t>А9</a:t>
            </a:r>
            <a:r>
              <a:rPr lang="ru-RU" b="1" dirty="0">
                <a:solidFill>
                  <a:schemeClr val="bg1"/>
                </a:solidFill>
                <a:latin typeface="Noto Sans"/>
              </a:rPr>
              <a:t>. </a:t>
            </a:r>
            <a:r>
              <a:rPr lang="ru-RU" dirty="0">
                <a:solidFill>
                  <a:schemeClr val="bg1"/>
                </a:solidFill>
                <a:latin typeface="Noto Sans"/>
              </a:rPr>
              <a:t>Повышение эффективности работы жилищно-коммунального комплекса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21125" y="654345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76600" y="4105177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7963" y="139668"/>
            <a:ext cx="4716398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476600" y="962122"/>
            <a:ext cx="422637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проведение капитального ремонта общего имущества в МКД;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и реконструкция сетей водоотведения и очистных сооружений  в поселениях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округа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реконструкция, модернизация, техническое перевооружение линий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электропередачи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газификация улиц внутри сельских населенных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пунктов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прокладка газопроводов низкого давления в перспективной жилой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застройке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техническое перевооружение установленного оборудования и реконструкции тепловых сетей существующих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котельных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ремонт уличного освещения с установкой энергосберегающих  светильников в г. Георгиевске и сельских населенных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пунктах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ливневой канализации на магистральных улицах города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Георгиевска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ремонт и реконструкция автомобильных дорог общего пользования на территории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округа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поддержание удовлетворительного состояния гравийных дорог в сельских населенных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пунктах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комплекса мер в области безопасности дорожного движения, направленных на сокращение количества дорожно-транспортных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происшествий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</a:t>
            </a: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проекта «Умный город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16900" y="4432077"/>
            <a:ext cx="41860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качества и состояния благоустроенного жилья на территории Георгиевского городского округа Ставропольского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края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улучшение качества предоставления коммунальных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услуг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численности населения, получаемого качественную питьевую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воду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сокращение объемов аварийно-восстановительных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работ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системы интеллектуального освещения улиц, подъездов;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протяженности ливневой канализации, организация качественного отвода ливневых и талых вод с улично-дорожной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сети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безопасности дорожного движения для автотранспорта и пешеходов, сокращение количества дорожно-транспортных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происшествий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снижение количества дорожно-транспортных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происшествий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02566" y="4248614"/>
            <a:ext cx="3267306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Century Gothic" pitchFamily="34" charset="0"/>
              </a:rPr>
              <a:t>МКД имеет износ </a:t>
            </a:r>
            <a:r>
              <a:rPr lang="ru-RU" sz="1400" i="1" dirty="0" smtClean="0">
                <a:solidFill>
                  <a:schemeClr val="bg1"/>
                </a:solidFill>
                <a:latin typeface="Century Gothic" pitchFamily="34" charset="0"/>
              </a:rPr>
              <a:t>более </a:t>
            </a:r>
            <a:r>
              <a:rPr lang="ru-RU" sz="1600" b="1" i="1" dirty="0">
                <a:solidFill>
                  <a:schemeClr val="bg1"/>
                </a:solidFill>
                <a:latin typeface="Century Gothic" pitchFamily="34" charset="0"/>
              </a:rPr>
              <a:t>30 %</a:t>
            </a:r>
            <a:r>
              <a:rPr lang="ru-RU" sz="1400" i="1" dirty="0">
                <a:solidFill>
                  <a:schemeClr val="bg1"/>
                </a:solidFill>
                <a:latin typeface="Century Gothic" pitchFamily="34" charset="0"/>
              </a:rPr>
              <a:t> и нуждается в проведении капитального ремонта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20358" y="3076678"/>
            <a:ext cx="1722059" cy="66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износ системы водоснабжения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06907" y="3855035"/>
            <a:ext cx="1270505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Century Gothic" pitchFamily="34" charset="0"/>
              </a:rPr>
              <a:t>6,8 %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3357" y="1088123"/>
            <a:ext cx="176501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28,5 %</a:t>
            </a:r>
            <a:endParaRPr lang="ru-RU" sz="3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7999" y="1064870"/>
            <a:ext cx="45719" cy="1053861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5445" y="1506862"/>
            <a:ext cx="1883286" cy="58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населенных пунктов обеспечено системой канализации и очистки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сточных вод</a:t>
            </a: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801" y="2743344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entury Gothic" pitchFamily="34" charset="0"/>
              </a:rPr>
              <a:t>75%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32238" y="1119422"/>
            <a:ext cx="1839035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96,98 %</a:t>
            </a:r>
            <a:endParaRPr lang="ru-RU" sz="3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43743" y="1489855"/>
            <a:ext cx="1426088" cy="58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уровень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газификации округа</a:t>
            </a: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42937" y="3296455"/>
            <a:ext cx="1961280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общий износ сетей газоснабжения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560806" y="2897676"/>
            <a:ext cx="1252910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70 </a:t>
            </a:r>
            <a:r>
              <a:rPr lang="ru-RU" sz="3200" b="1" dirty="0">
                <a:solidFill>
                  <a:schemeClr val="tx1"/>
                </a:solidFill>
                <a:latin typeface="Century Gothic" pitchFamily="34" charset="0"/>
              </a:rPr>
              <a:t>% 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4672" y="3322570"/>
            <a:ext cx="151261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общий износ тепловых сетей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00240" y="2901487"/>
            <a:ext cx="140309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Century Gothic" pitchFamily="34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0 </a:t>
            </a:r>
            <a:r>
              <a:rPr lang="ru-RU" sz="3200" b="1" dirty="0">
                <a:solidFill>
                  <a:schemeClr val="tx1"/>
                </a:solidFill>
                <a:latin typeface="Century Gothic" pitchFamily="34" charset="0"/>
              </a:rPr>
              <a:t>% 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53572" y="5419489"/>
            <a:ext cx="2248149" cy="1066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Century Gothic" pitchFamily="34" charset="0"/>
              </a:rPr>
              <a:t>общей протяженности дорог не отвечают нормативным требованиям</a:t>
            </a:r>
            <a:endParaRPr lang="ru-RU" sz="14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4119" y="4860535"/>
            <a:ext cx="194784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70,42 </a:t>
            </a:r>
            <a:r>
              <a:rPr lang="ru-RU" sz="3600" b="1" dirty="0">
                <a:solidFill>
                  <a:schemeClr val="bg1"/>
                </a:solidFill>
                <a:latin typeface="Century Gothic" pitchFamily="34" charset="0"/>
              </a:rPr>
              <a:t>%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10687" y="1580217"/>
            <a:ext cx="2248149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общая протяженность автомобильных дорог местного значения в округе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717053" y="1081497"/>
            <a:ext cx="1750621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809,9</a:t>
            </a:r>
            <a:r>
              <a:rPr lang="ru-RU" sz="1000" dirty="0" smtClean="0">
                <a:solidFill>
                  <a:schemeClr val="tx1"/>
                </a:solidFill>
                <a:latin typeface="Century Gothic" pitchFamily="34" charset="0"/>
              </a:rPr>
              <a:t>КМ</a:t>
            </a:r>
            <a:endParaRPr lang="ru-RU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77449" y="1076021"/>
            <a:ext cx="45719" cy="1053861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651934" y="1053718"/>
            <a:ext cx="45719" cy="1053861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1452" y="2821259"/>
            <a:ext cx="45719" cy="869795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510905" y="2810108"/>
            <a:ext cx="45719" cy="869795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685393" y="2810107"/>
            <a:ext cx="45719" cy="869795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22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1958" y="579867"/>
            <a:ext cx="10359483" cy="2386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dirty="0" smtClean="0">
                <a:latin typeface="Century Gothic" pitchFamily="34" charset="0"/>
              </a:rPr>
              <a:t>ЧАСТЬ 1.</a:t>
            </a:r>
          </a:p>
          <a:p>
            <a:pPr algn="r"/>
            <a:endParaRPr lang="ru-RU" sz="3600" b="1" dirty="0" smtClean="0">
              <a:latin typeface="Century Gothic" pitchFamily="34" charset="0"/>
            </a:endParaRPr>
          </a:p>
          <a:p>
            <a:pPr algn="r"/>
            <a:r>
              <a:rPr lang="ru-RU" sz="3200" dirty="0" smtClean="0">
                <a:latin typeface="Century Gothic" pitchFamily="34" charset="0"/>
              </a:rPr>
              <a:t>КОНКУРЕНТОСПОСОБНОСТЬ</a:t>
            </a:r>
          </a:p>
          <a:p>
            <a:pPr algn="r"/>
            <a:r>
              <a:rPr lang="ru-RU" sz="3200" dirty="0" smtClean="0">
                <a:latin typeface="Century Gothic" pitchFamily="34" charset="0"/>
              </a:rPr>
              <a:t>ГЕОРГИЕВСКОГО ГОРОДСКОГО ОКРУГА</a:t>
            </a:r>
            <a:endParaRPr lang="ru-RU" sz="3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1011044"/>
            <a:ext cx="4259766" cy="317809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56517" y="3679902"/>
            <a:ext cx="4259766" cy="317809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3" name="Picture 5" descr="Картинки по запросу автобусы малой вместим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202" y="1012551"/>
            <a:ext cx="4111480" cy="2310512"/>
          </a:xfrm>
          <a:prstGeom prst="rect">
            <a:avLst/>
          </a:prstGeom>
          <a:noFill/>
        </p:spPr>
      </p:pic>
      <p:pic>
        <p:nvPicPr>
          <p:cNvPr id="32775" name="Picture 7" descr="Картинки по запросу пассажиры в автобус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5882"/>
            <a:ext cx="4070195" cy="244211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" y="202887"/>
            <a:ext cx="7560526" cy="633454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439" y="195375"/>
            <a:ext cx="7278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А 10. </a:t>
            </a:r>
            <a:r>
              <a:rPr lang="ru-RU" b="1" dirty="0" smtClean="0">
                <a:solidFill>
                  <a:schemeClr val="bg1"/>
                </a:solidFill>
                <a:latin typeface="Noto Sans"/>
              </a:rPr>
              <a:t>Повышение эффективности работы пассажирского транспорта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53071" y="1281710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61485" y="3846493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7963" y="139668"/>
            <a:ext cx="4716398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582831" y="1534735"/>
            <a:ext cx="391407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-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оптимизация маршрутной сети общественного транспорта в округе на основе мониторинга и исследований пассажиропотоков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обновление парка используемого подвижного состава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обеспечение приоритетного движения транспортных средств общего пользования на улично-дорожной сети города Георгиевска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автостанции для рейсовых автобусов, осуществляющих междугородние и межрегиональные перевозки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модернизация объектов инфраструктуры</a:t>
            </a: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эстетизация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системы пассажирского транспорта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экологизация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системы пассажирского транспорта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675756" y="4148472"/>
            <a:ext cx="38211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-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разгрузка улично-дорожной сети и повышение удобства перевозок пассажиров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комфортабельности и привлекательности пассажирского транспорта общего пользования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безопасности пассажирских перевозок</a:t>
            </a: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удовлетворение спроса населения в использовании общественного пассажирского транспорта, как альтернатива личному легковому транспорту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828481" y="5740637"/>
            <a:ext cx="2029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автотранспортных предприятия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7786" y="1909825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муниципальных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маршрутов</a:t>
            </a:r>
            <a:endParaRPr lang="ru-RU" sz="12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9705" y="3029472"/>
            <a:ext cx="1640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автобусов малой вместимости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49737" y="4545293"/>
            <a:ext cx="2064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пассажиров перевозимых ежегодно</a:t>
            </a:r>
            <a:endParaRPr lang="ru-RU" sz="12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4583" y="1472028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90626" y="1491312"/>
            <a:ext cx="78277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23</a:t>
            </a:r>
            <a:endParaRPr lang="ru-RU" sz="3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94584" y="2575999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90627" y="2595283"/>
            <a:ext cx="103925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369</a:t>
            </a:r>
            <a:endParaRPr lang="ru-RU" sz="3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9093" y="4103708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15136" y="4122992"/>
            <a:ext cx="141839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14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млн.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19093" y="5308039"/>
            <a:ext cx="57915" cy="90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815136" y="5327323"/>
            <a:ext cx="141839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4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8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683836" y="3837348"/>
            <a:ext cx="1008070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Noto Sans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Noto Sans"/>
                <a:ea typeface="Times New Roman" pitchFamily="18" charset="0"/>
                <a:cs typeface="Arial" pitchFamily="34" charset="0"/>
              </a:rPr>
              <a:t>. БЛАГОПРИЯТНОСТЬ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Noto Sans"/>
              <a:ea typeface="Times New Roman" pitchFamily="18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Noto Sans"/>
                <a:ea typeface="Times New Roman" pitchFamily="18" charset="0"/>
                <a:cs typeface="Arial" pitchFamily="34" charset="0"/>
              </a:rPr>
              <a:t>ЦЕЛЬ 2. ДОСТИЖЕНИЕ УСТОЙЧИВОГО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Noto Sans"/>
                <a:ea typeface="Times New Roman" pitchFamily="18" charset="0"/>
                <a:cs typeface="Arial" pitchFamily="34" charset="0"/>
              </a:rPr>
              <a:t>РАЗВИТИЯ ЭКОНОМИЧЕСКОЙ СИСТЕМЫ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Noto Sans"/>
                <a:ea typeface="Times New Roman" pitchFamily="18" charset="0"/>
                <a:cs typeface="Arial" pitchFamily="34" charset="0"/>
              </a:rPr>
              <a:t>ГЕОРГИЕВСКОГО ГОРОДСКОГО ОКР</a:t>
            </a:r>
            <a:r>
              <a:rPr lang="ru-RU" sz="2400" dirty="0" smtClean="0">
                <a:solidFill>
                  <a:srgbClr val="FFFFFF"/>
                </a:solidFill>
                <a:latin typeface="Noto Sans"/>
                <a:ea typeface="Times New Roman" pitchFamily="18" charset="0"/>
                <a:cs typeface="Arial" pitchFamily="34" charset="0"/>
              </a:rPr>
              <a:t>УГА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Noto Sans"/>
                <a:cs typeface="Arial" pitchFamily="34" charset="0"/>
              </a:rPr>
              <a:t>СТАВРОПОЛЬСКОГО КРАЯ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oto Sans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891777"/>
            <a:ext cx="12192000" cy="423746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0"/>
            <a:ext cx="7426712" cy="57651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457200" y="4715772"/>
            <a:ext cx="2910468" cy="2142227"/>
          </a:xfrm>
          <a:prstGeom prst="rect">
            <a:avLst/>
          </a:prstGeom>
          <a:solidFill>
            <a:srgbClr val="E38803">
              <a:alpha val="71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22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0161350" y="2058040"/>
            <a:ext cx="3267703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В. БЛАГОПРИЯТНОСТЬ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02887"/>
            <a:ext cx="7081024" cy="365834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Создание условий для развития растениеводства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4439" y="195375"/>
            <a:ext cx="741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В 1.</a:t>
            </a:r>
            <a:r>
              <a:rPr lang="ru-RU" b="1" dirty="0" smtClean="0">
                <a:latin typeface="Noto Sans"/>
                <a:ea typeface="Calibri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34021" y="957860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19772" y="4202170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7963" y="139668"/>
            <a:ext cx="4716398" cy="6573366"/>
          </a:xfrm>
          <a:prstGeom prst="rect">
            <a:avLst/>
          </a:prstGeom>
          <a:noFill/>
          <a:ln w="12700">
            <a:solidFill>
              <a:srgbClr val="E38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429499" y="1466850"/>
            <a:ext cx="4215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развитие растениеводческой отрасли, организация качественной переработки и эффективной реализации выращенной продукции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поддержка на государственном уровне и обеспечение устойчивого функционирования всех форм крестьянского и фермерского хозяйствования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полная модернизация всех производственных процессов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расширение площадей садов под капельным орошением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закладка садов интенсивного и </a:t>
            </a:r>
            <a:r>
              <a:rPr lang="ru-RU" sz="900" dirty="0" err="1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суперинтенсивного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типа в хозяйствах всех категорий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развитие сельскохозяйственной кооперации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обеспечение продовольственного рынка качественной продукцией растениеводства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системы сбыта, предусматривающей обеспечение льготных условий для доступа к местам реализации мелких производителей овощных культур, в том числе личных подсобных хозяйств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48549" y="4714876"/>
            <a:ext cx="4410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общего объема производства плодово-ягодной продукции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конкурентоспособности продукции растениеводства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уровня развития продовольственного рынка и обеспечение населения высококачественными продуктами питания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новых и сохранение старых рабочих мест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реальное увеличение заработной платы во всех отраслях агропромышленного комплекса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9160" y="1666692"/>
            <a:ext cx="2039740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1880" y="968830"/>
            <a:ext cx="1853759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290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единиц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445" y="1387665"/>
            <a:ext cx="1746683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хозяйствующих субъектов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75732" y="957681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604869" y="821256"/>
            <a:ext cx="1409570" cy="649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28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тыс. чел.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83164" y="1540762"/>
            <a:ext cx="216508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0768" y="1375123"/>
            <a:ext cx="1895476" cy="47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занято в агропромышленном секторе 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94018" y="964416"/>
            <a:ext cx="2359281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31</a:t>
            </a: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тысяча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009917" y="1329121"/>
            <a:ext cx="1758873" cy="47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личных подсобных хозяйств</a:t>
            </a:r>
          </a:p>
        </p:txBody>
      </p:sp>
      <p:pic>
        <p:nvPicPr>
          <p:cNvPr id="27653" name="Picture 5" descr="http://predgorie-online.ru/wp-content/uploads/2018/11/%D0%AF%D0%B1%D0%BB%D0%BE%D0%BD%D0%B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2146"/>
            <a:ext cx="3914078" cy="2462213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008281" y="3500232"/>
            <a:ext cx="191846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5,3</a:t>
            </a:r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млрд. руб.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35214" y="3017137"/>
            <a:ext cx="216508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6639" y="2998087"/>
            <a:ext cx="216508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4264" y="2988562"/>
            <a:ext cx="216508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18248" y="3821959"/>
            <a:ext cx="2250811" cy="602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объем валовой продукции в растениеводстве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25612" y="2248665"/>
            <a:ext cx="191846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га</a:t>
            </a:r>
            <a:endParaRPr lang="ru-RU" sz="16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188088" y="2759962"/>
            <a:ext cx="2250811" cy="602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49255" y="2629329"/>
            <a:ext cx="1920255" cy="526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садов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</a:rPr>
              <a:t>суперинтенсивного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 типа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032273" y="5743285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952193" y="5054396"/>
            <a:ext cx="191846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33</a:t>
            </a:r>
            <a:r>
              <a:rPr lang="en-US" sz="36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%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759338" y="6065137"/>
            <a:ext cx="2250811" cy="602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1119" y="5464098"/>
            <a:ext cx="2467770" cy="1248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Century Gothic" pitchFamily="34" charset="0"/>
              </a:rPr>
              <a:t>плодово-ягодной  продукции в крае выращено в Георгиевском городском округе </a:t>
            </a:r>
            <a:endParaRPr lang="ru-RU" sz="1400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7655" name="Picture 7" descr="https://m.newsland.com/static/u/u/news/2019/06/b3ed4443e12f410fa5385b983714d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782" y="4560849"/>
            <a:ext cx="3496234" cy="2297151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4973244" y="979983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12035" y="924227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984393" y="2262373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995544" y="3466705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23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0161350" y="2058040"/>
            <a:ext cx="3267703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В. БЛАГОПРИЯТНОСТЬ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7192537" cy="68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02887"/>
            <a:ext cx="7493619" cy="365834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4439" y="184224"/>
            <a:ext cx="741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В 2. </a:t>
            </a:r>
            <a:r>
              <a:rPr lang="ru-RU" b="1" dirty="0" smtClean="0">
                <a:solidFill>
                  <a:schemeClr val="bg1"/>
                </a:solidFill>
                <a:latin typeface="Noto Sans"/>
              </a:rPr>
              <a:t>Поддержка и развитие животноводства</a:t>
            </a: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41526" y="1246157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64404" y="3802019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96445" y="1585840"/>
            <a:ext cx="411197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регионального проекта «Системные меры развития международной кооперации и экспорта Ставропольского края»;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системы поддержки и развития молочного, мясного скотоводства, организации переработки и сбыта произведенной продукции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развития птицеводства, в том числе яичного направления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поддержка на государственном уровне и обеспечение устойчивого функционирования всех форм крестьянского и фермерского хозяйствования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финансовая поддержка и развитие личных подсобных хозяйств, семейных ферм, начинающих фермеров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модернизация всех производственных процессов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развитие сельскохозяйственной кооперации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31298" y="4126438"/>
            <a:ext cx="40659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производства и повышение конкурентоспособности продукции животноводческого комплекса – говядины, свинины, баранины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вовлечение в процессы малой переработки продукции животноводства большего числа сельских жителей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новых и сохранение старых рабочих мест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реальное увеличение заработной платы во всех отраслях агропромышленного комплекса, рост реальных денежных доходов населения сельской местности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снижение безработицы и сокращение темпов миграции работоспособного населения из сельских населенных пунктов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0959" y="1129146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3548" y="1169553"/>
            <a:ext cx="1673241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2,9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млрд.руб.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4869" y="1532632"/>
            <a:ext cx="2245208" cy="541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объем валовой продукции в животноводстве 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3539" y="2370036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7280" y="2410443"/>
            <a:ext cx="1938290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28,1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тыс. тонн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5147" y="2773522"/>
            <a:ext cx="2245208" cy="541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мяса производство во всех категориях хозяйств 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6628" name="Picture 4" descr="https://avatars.mds.yandex.net/get-zen_doc/1616946/pub_5d7288d3118d7f00adb1117a_5d729b2af73d9d00ae3d2e2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9648"/>
            <a:ext cx="3993005" cy="295835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479681" y="4046911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97666" y="4143073"/>
            <a:ext cx="316789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 место в крае 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48987" y="4506152"/>
            <a:ext cx="2743908" cy="541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</a:rPr>
              <a:t>325</a:t>
            </a:r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яиц на 1 несушку</a:t>
            </a:r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81474" y="5342375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499459" y="5360480"/>
            <a:ext cx="316789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156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млн.руб.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50780" y="5723559"/>
            <a:ext cx="2245208" cy="541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государственная поддержка аграриев </a:t>
            </a:r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6630" name="Picture 6" descr="https://avatars.mds.yandex.net/get-pdb/1906262/dca64387-2d40-490e-b499-6fcd47d43381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5448" y="731521"/>
            <a:ext cx="3729318" cy="27969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307963" y="139668"/>
            <a:ext cx="4716398" cy="6573366"/>
          </a:xfrm>
          <a:prstGeom prst="rect">
            <a:avLst/>
          </a:prstGeom>
          <a:noFill/>
          <a:ln w="12700">
            <a:solidFill>
              <a:srgbClr val="E38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211551"/>
            <a:ext cx="5542156" cy="364644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2228" name="Picture 4" descr="https://glaznaroda.ru/wp-content/uploads/2019/10/d91d71c31a3bfe278c4ac76c92cbe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285" y="3925229"/>
            <a:ext cx="4399158" cy="29327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24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0161350" y="2058040"/>
            <a:ext cx="3267703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В. БЛАГОПРИЯТНОСТЬ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2886"/>
            <a:ext cx="7549376" cy="611153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929" y="172680"/>
            <a:ext cx="741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В 3. </a:t>
            </a:r>
            <a:r>
              <a:rPr lang="ru-RU" dirty="0" smtClean="0">
                <a:solidFill>
                  <a:schemeClr val="bg1"/>
                </a:solidFill>
                <a:latin typeface="Noto Sans"/>
              </a:rPr>
              <a:t>Создание комфортной среды для жизни сельского населения, </a:t>
            </a:r>
          </a:p>
          <a:p>
            <a:r>
              <a:rPr lang="ru-RU" dirty="0" smtClean="0">
                <a:solidFill>
                  <a:schemeClr val="bg1"/>
                </a:solidFill>
                <a:latin typeface="Noto Sans"/>
              </a:rPr>
              <a:t>повышение престижа проживания и работы в сельской местности  </a:t>
            </a: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63829" y="1034284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3066" y="3250230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29539" y="1585840"/>
            <a:ext cx="422637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стимулирование граждан и молодых специалистов, работающих в сельской местности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повышения престижности труда в сельской местности и формирования в обществе позитивного отношения к сельскому образу жизни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поощрение и популяризация достижений в сфере развития сельских территорий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1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42090" y="4126438"/>
            <a:ext cx="42263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3345" y="3887300"/>
            <a:ext cx="58818" cy="963474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7085" y="3865521"/>
            <a:ext cx="1947693" cy="357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16,6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млн. 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4953" y="4307053"/>
            <a:ext cx="2245208" cy="501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направлено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 на поддержку молодых семей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14855" y="3679845"/>
            <a:ext cx="316789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26326" y="4182773"/>
            <a:ext cx="2245208" cy="541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6619" y="4574522"/>
            <a:ext cx="316789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28119" y="5400180"/>
            <a:ext cx="2245208" cy="541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7963" y="139668"/>
            <a:ext cx="4716398" cy="6573366"/>
          </a:xfrm>
          <a:prstGeom prst="rect">
            <a:avLst/>
          </a:prstGeom>
          <a:noFill/>
          <a:ln w="12700">
            <a:solidFill>
              <a:srgbClr val="E38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562626" y="4001845"/>
            <a:ext cx="4095078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социально-экономического уровня развития сельских территорий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комфортных условий жизнедеятельности в сельской местности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устойчивой кадровой системы сельских территорий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1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1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423746" y="1381559"/>
            <a:ext cx="6579220" cy="1312838"/>
          </a:xfrm>
          <a:prstGeom prst="rect">
            <a:avLst/>
          </a:prstGeom>
          <a:solidFill>
            <a:srgbClr val="E38803">
              <a:alpha val="37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Подпрограмма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 «Устойчивое развитие сельских территорий»  Государственной программы развитие сельского хозяйства и регулирования рынков сельскохозяйственной продукции, сырья и продовольствия на 2013-2020 гг.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4104" y="5122240"/>
            <a:ext cx="1689594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17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участников 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80000" y="5617324"/>
            <a:ext cx="2118958" cy="616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программы, в том числе </a:t>
            </a:r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</a:rPr>
              <a:t>11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 молодых семей и молодых специалистов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039725" y="2516224"/>
            <a:ext cx="316789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1046" y="5113935"/>
            <a:ext cx="58818" cy="1164195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83729" y="2051824"/>
            <a:ext cx="6608271" cy="480617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25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0161350" y="2058040"/>
            <a:ext cx="3267703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В. БЛАГОПРИЯТНОСТЬ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02887"/>
            <a:ext cx="7404409" cy="365834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4439" y="195375"/>
            <a:ext cx="741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В 4. </a:t>
            </a:r>
            <a:r>
              <a:rPr lang="ru-RU" b="1" dirty="0" smtClean="0">
                <a:solidFill>
                  <a:schemeClr val="bg1"/>
                </a:solidFill>
                <a:latin typeface="Noto Sans"/>
              </a:rPr>
              <a:t>Развитие малого и среднего предпринимательства</a:t>
            </a: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0796" y="2196790"/>
            <a:ext cx="6333566" cy="4516244"/>
          </a:xfrm>
          <a:prstGeom prst="rect">
            <a:avLst/>
          </a:prstGeom>
          <a:noFill/>
          <a:ln w="12700">
            <a:solidFill>
              <a:srgbClr val="E38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9160" y="1666692"/>
            <a:ext cx="2039740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4912" y="849447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95391" y="861122"/>
            <a:ext cx="2188952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24,0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тыс. чел.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00540" y="1227947"/>
            <a:ext cx="2248347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занято в сфере малого и среднего предпринимательства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74398" y="855612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671645" y="798033"/>
            <a:ext cx="2359281" cy="649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4 464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654089" y="1251538"/>
            <a:ext cx="2124075" cy="47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индивидуальные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предприниматели  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92108" y="798462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285397" y="840834"/>
            <a:ext cx="2359281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30 %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938819" y="1474087"/>
            <a:ext cx="2124075" cy="47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954" y="5227489"/>
            <a:ext cx="191846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5214" y="3017137"/>
            <a:ext cx="216508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6639" y="2998087"/>
            <a:ext cx="216508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1607" y="2988562"/>
            <a:ext cx="216508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188088" y="2759962"/>
            <a:ext cx="2250811" cy="602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6477" y="5656562"/>
            <a:ext cx="191846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59338" y="6065137"/>
            <a:ext cx="2250811" cy="602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261075" y="1188784"/>
            <a:ext cx="2124075" cy="47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занятых в экономике округа 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38168" y="2528776"/>
            <a:ext cx="2188952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33313" y="2562114"/>
            <a:ext cx="2248347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219304" y="1118796"/>
            <a:ext cx="2330568" cy="720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поступлений в бюджеты всех уровней от деятельности субъектов малого и среднего </a:t>
            </a:r>
            <a:r>
              <a:rPr lang="ru-RU" sz="1200" dirty="0" smtClean="0"/>
              <a:t>бизнеса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3256" name="Picture 8" descr="https://media.1777.ru/images/images_processing/616/61617624850345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992" y="4839629"/>
            <a:ext cx="3129257" cy="2018371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215326" y="851240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97858" y="818310"/>
            <a:ext cx="2188952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5 123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03007" y="1185135"/>
            <a:ext cx="2248347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4522" y="1185135"/>
            <a:ext cx="2248347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субъекта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малого и среднего предпринимательства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128933" y="760586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211464" y="614978"/>
            <a:ext cx="2359281" cy="649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2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млрд.руб.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860971" y="2315940"/>
            <a:ext cx="2930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862917" y="4731912"/>
            <a:ext cx="3528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ОЖИДАЕМЫЙ РЕЗУЛЬТАТ: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841402" y="2555989"/>
            <a:ext cx="57335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регионального проекта «Адресная поддержка повышения производительности труда на предприятиях»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регионального проекта «Популяризация предпринимательской деятельности в Ставропольском крае»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регионального проекта «Расширение доступа субъектов МСП к финансовым ресурсам, в том числе к льготному финансированию в Ставропольском крае»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регионального проекта «Создание системы поддержки фермеров и развитие сельской кооперации  в Ставропольском крае»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регионального проекта «Промышленный экспорт Ставропольского края»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муниципального (приоритетного) проекта «Малое и среднее предпринимательство и поддержка индивидуальной предпринимательской инициативы на территории Георгиевского городского округа Ставропольского края»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предоставление государственной поддержки хозяйствующим субъектам, осуществляющим деятельность в области промышленности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поддержка </a:t>
            </a:r>
            <a:r>
              <a:rPr lang="ru-RU" sz="800" dirty="0" err="1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импортозамещения</a:t>
            </a: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и экспортно-ориентированных предприятий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комплексной инфраструктуры поддержки малого предпринимательства на региональном и муниципальном уровнях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905950" y="4974541"/>
            <a:ext cx="55575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формирование устойчивой социально-экономической системы в округе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конкурентоспособности субъектов малого и среднего предпринимательства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сохранение старых и создание новых рабочих мест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доли среднесписочной численности работников, занятых на малых и средних предприятиях, в общей численности работников всех предприятий и организаций Георгиевского городского округа Ставропольского края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обеспечение роста числа субъектов малого и среднего предпринимательства в расчете на 10 тыс. человек населения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доли инновационных производств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прирост компаний-экспортеров из числа МСП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объема отгруженных выпускаемых товаров субъектами малого и среднего бизнеса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объема налоговых поступлений во все уровни бюджета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снижение уровня трудовой миграции населения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10212" y="2573598"/>
            <a:ext cx="3132039" cy="470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400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хозяйствующих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 субъектов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54850" y="3014941"/>
            <a:ext cx="2248347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промышленный потенциал округа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68919" y="2615494"/>
            <a:ext cx="57915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89208" y="2183100"/>
            <a:ext cx="2031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ПРОМЫШЛЕННОСТЬ</a:t>
            </a:r>
            <a:r>
              <a:rPr lang="ru-RU" sz="1200" b="1" dirty="0" smtClean="0">
                <a:latin typeface="Century Gothic" pitchFamily="34" charset="0"/>
              </a:rPr>
              <a:t>: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291388" y="2618424"/>
            <a:ext cx="2603295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1 547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307296" y="2931461"/>
            <a:ext cx="1868786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человек занято в промышленности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250096" y="2660319"/>
            <a:ext cx="48138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3862005" y="2618424"/>
            <a:ext cx="2603295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80 %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3877913" y="2931461"/>
            <a:ext cx="1868786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доля пищевой и перерабатывающей промышленности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820713" y="2660319"/>
            <a:ext cx="48138" cy="9000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8" name="Picture 10" descr="https://armtorg.ru/images/news/24082012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42417"/>
            <a:ext cx="2687444" cy="2015583"/>
          </a:xfrm>
          <a:prstGeom prst="rect">
            <a:avLst/>
          </a:prstGeom>
          <a:noFill/>
        </p:spPr>
      </p:pic>
      <p:sp>
        <p:nvSpPr>
          <p:cNvPr id="94" name="Прямоугольник 93"/>
          <p:cNvSpPr/>
          <p:nvPr/>
        </p:nvSpPr>
        <p:spPr>
          <a:xfrm rot="10800000" flipV="1">
            <a:off x="1" y="3754419"/>
            <a:ext cx="5680038" cy="935913"/>
          </a:xfrm>
          <a:prstGeom prst="rect">
            <a:avLst/>
          </a:prstGeom>
          <a:solidFill>
            <a:srgbClr val="E3880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9,046 млрд. руб.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 (при темпе роста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132,7%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 к уровню 2017 года )</a:t>
            </a:r>
          </a:p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6701883" y="3233854"/>
            <a:ext cx="5490117" cy="362414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" y="1059366"/>
            <a:ext cx="3947532" cy="295507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4275" name="Picture 3" descr="https://alterainvest.ru/upload/iblock/1b1/1b15545737ae2b643275edd03904c4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7318" y="1205775"/>
            <a:ext cx="3444907" cy="22957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26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0161350" y="2058040"/>
            <a:ext cx="3267703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В. БЛАГОПРИЯТНОСТЬ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02887"/>
            <a:ext cx="6841863" cy="365834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малого и среднего предпринимательства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4439" y="195375"/>
            <a:ext cx="741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В 4.</a:t>
            </a:r>
            <a:r>
              <a:rPr lang="ru-RU" b="1" dirty="0" smtClean="0">
                <a:latin typeface="Noto Sans"/>
                <a:ea typeface="Calibri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2620" y="139849"/>
            <a:ext cx="5171741" cy="6573185"/>
          </a:xfrm>
          <a:prstGeom prst="rect">
            <a:avLst/>
          </a:prstGeom>
          <a:noFill/>
          <a:ln w="12700">
            <a:solidFill>
              <a:srgbClr val="E38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285397" y="840834"/>
            <a:ext cx="2359281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938819" y="1474087"/>
            <a:ext cx="2124075" cy="47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954" y="5227489"/>
            <a:ext cx="191846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5214" y="3017137"/>
            <a:ext cx="216508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6639" y="2998087"/>
            <a:ext cx="216508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1607" y="2988562"/>
            <a:ext cx="216508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6477" y="5656562"/>
            <a:ext cx="191846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59338" y="6065137"/>
            <a:ext cx="2250811" cy="602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38168" y="2528776"/>
            <a:ext cx="2188952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33313" y="2562114"/>
            <a:ext cx="2248347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211464" y="614978"/>
            <a:ext cx="2359281" cy="649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316122" y="1355464"/>
            <a:ext cx="2091465" cy="39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090625" y="1294497"/>
            <a:ext cx="4277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61170" y="3394703"/>
            <a:ext cx="2731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13165" y="1589771"/>
            <a:ext cx="447295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поддержка и развитие сети фирменных магазинов местных товаропроизводителей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реализация мер поддержки сельскохозяйственных товаропроизводителей, некоммерческих предприятий, реализующих продукцию собственного производства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рациональное размещение объектов торговли, общественного питания, бытового обслуживания с учетом ассортиментной политики и востребованных видов услуг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развитие ярмарочной деятельности на территории округа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комплексной инфраструктуры поддержки малого предпринимательства на региональном и муниципальном уровнях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176786" y="3725885"/>
            <a:ext cx="445393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насыщение рынка конкурентоспособной продукцией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розничного товарооборота и оборота общественного питания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сохранение показателя обеспеченности населения площадью торговых объектов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ярмарочных площадок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доли хозяйствующих субъектов и граждан, имеющих личные подсобные хозяйства, принимающих участие в ярмарочной торговле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доля хозяйствующих субъектов, получивших муниципальную поддержку в рамках решения вопроса реализации продукции собственного производства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объема налоговых поступлений во все уровни бюджета;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снижение уровня трудовой миграции населения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494253" y="1073956"/>
            <a:ext cx="1338146" cy="609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1 087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125607" y="1648721"/>
            <a:ext cx="2010164" cy="436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предприятий розничной торговли 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165091" y="1613645"/>
            <a:ext cx="1912635" cy="47887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8057" y="703401"/>
            <a:ext cx="4569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ПОТРЕБИТЕЛЬСКИЙ РЫНОК ТОВАРОВ И УСЛУГ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468671" y="189162"/>
            <a:ext cx="289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82092" y="2149561"/>
            <a:ext cx="3631626" cy="1549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 универсальных рынка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8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 площадок для проведения ярмарок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1 807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 торговых мест на рынках и ярмарках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58678" y="2118732"/>
            <a:ext cx="53196" cy="1638834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197056" y="3523781"/>
            <a:ext cx="2294734" cy="377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3 535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млн. руб.</a:t>
            </a:r>
          </a:p>
        </p:txBody>
      </p:sp>
      <p:pic>
        <p:nvPicPr>
          <p:cNvPr id="54280" name="Picture 8" descr="http://novosti-saratova.ru/wp-content/uploads/2019/07/yarmarka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3649"/>
            <a:ext cx="3666755" cy="2754352"/>
          </a:xfrm>
          <a:prstGeom prst="rect">
            <a:avLst/>
          </a:prstGeom>
          <a:noFill/>
        </p:spPr>
      </p:pic>
      <p:sp>
        <p:nvSpPr>
          <p:cNvPr id="86" name="Прямоугольник 85"/>
          <p:cNvSpPr/>
          <p:nvPr/>
        </p:nvSpPr>
        <p:spPr>
          <a:xfrm>
            <a:off x="4292301" y="3918050"/>
            <a:ext cx="1979407" cy="45719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4067791" y="3872879"/>
            <a:ext cx="2456132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объем платных услуг населению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843128" y="4303972"/>
            <a:ext cx="45719" cy="2336203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908960" y="4393576"/>
            <a:ext cx="2971343" cy="2341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414</a:t>
            </a:r>
            <a:r>
              <a:rPr lang="ru-RU" sz="2400" dirty="0" smtClean="0">
                <a:solidFill>
                  <a:schemeClr val="tx1"/>
                </a:solidFill>
                <a:latin typeface="Century Gothic" pitchFamily="34" charset="0"/>
              </a:rPr>
              <a:t> 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предприятий по предоставлению бытовых услуг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206</a:t>
            </a:r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предприятий общественного питания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12 885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посадочных мест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819,9</a:t>
            </a:r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млн. руб. оборот общественного питания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-1" y="992458"/>
            <a:ext cx="7103327" cy="586554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27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0161350" y="2058040"/>
            <a:ext cx="3267703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В. БЛАГОПРИЯТНОСТЬ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02887"/>
            <a:ext cx="7767020" cy="655757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4439" y="195375"/>
            <a:ext cx="741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В 5.</a:t>
            </a:r>
            <a:r>
              <a:rPr lang="ru-RU" b="1" dirty="0" smtClean="0">
                <a:latin typeface="Noto Sans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lt1"/>
                </a:solidFill>
                <a:latin typeface="Noto Sans"/>
              </a:rPr>
              <a:t>Формирование благоприятного инвестиционного климата на территории Георгиевского городского округа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2966" y="139849"/>
            <a:ext cx="5021395" cy="6573185"/>
          </a:xfrm>
          <a:prstGeom prst="rect">
            <a:avLst/>
          </a:prstGeom>
          <a:noFill/>
          <a:ln w="12700">
            <a:solidFill>
              <a:srgbClr val="E38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9160" y="1666692"/>
            <a:ext cx="2039740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85397" y="840834"/>
            <a:ext cx="2359281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938819" y="1474087"/>
            <a:ext cx="2124075" cy="47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5214" y="3017137"/>
            <a:ext cx="216508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6639" y="2998087"/>
            <a:ext cx="2165086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6477" y="5656562"/>
            <a:ext cx="1918466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38168" y="2528776"/>
            <a:ext cx="2188952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33313" y="2562114"/>
            <a:ext cx="2248347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03007" y="1185135"/>
            <a:ext cx="2248347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211464" y="614978"/>
            <a:ext cx="2359281" cy="649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316122" y="1355464"/>
            <a:ext cx="2091465" cy="39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68685" y="1205286"/>
            <a:ext cx="4277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94625" y="3963404"/>
            <a:ext cx="2731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ОЖИДАЕМЫЙ РЕЗУЛЬТАТ: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270595" y="1656677"/>
            <a:ext cx="4412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совершенствование законодательства и механизмов поддержки инвесторов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совершенствование системы мер государственной поддержки субъектов малого и среднего предпринимательства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развитие системы налоговых льгот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качества регуляторной среды для бизнеса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расширение доступа субъектов МСП к государственным закупкам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расширение перечня муниципальных услуг, оказываемых субъектам МСП, в том числе через электронные порталы и МФЦ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взаимодействие с инвесторами в режиме «одного окна», в том числе по вопросам взаимодействия с организациями инфраструктуры поддержки субъектов МСП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337502" y="4283435"/>
            <a:ext cx="43382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объема инвестиций в основной капитал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формирование конкурентоспособного производственного потенциала округа и его реализация на территории агломерации КМВ и за ее приделами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благоприятной институциональной среды на уровне региона и муниципалитета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формирование и сохранение кадрового потенциала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формирование финансовой устойчивости субъектов предпринимательства и бюджетной системы</a:t>
            </a: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468671" y="189162"/>
            <a:ext cx="289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152452" y="3539265"/>
            <a:ext cx="2294734" cy="150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797447" y="4528969"/>
            <a:ext cx="2680447" cy="1529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03552" y="1859970"/>
            <a:ext cx="1846863" cy="45719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086443" y="1414445"/>
            <a:ext cx="1786634" cy="425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90, 3 %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746299" y="1849751"/>
            <a:ext cx="2248347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доля инвестиций частной формы собственности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72895" y="1448511"/>
            <a:ext cx="170740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54, 0%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965382" y="1837639"/>
            <a:ext cx="1814559" cy="533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доля инвестиций в сельское хозяйство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156117" y="1429749"/>
            <a:ext cx="3132039" cy="470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3225,95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млн.руб.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49951" y="1955930"/>
            <a:ext cx="2284205" cy="50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объем инвестиций в основной капитал в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2018 году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-254597" y="3015728"/>
            <a:ext cx="1944762" cy="512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 flipV="1">
            <a:off x="947854" y="3197159"/>
            <a:ext cx="1839558" cy="45719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892098" y="3298529"/>
            <a:ext cx="1975778" cy="827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инвестиционных площадок  в составе муниципальной собственности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354755" y="2767470"/>
            <a:ext cx="752826" cy="424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15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648688" y="3218506"/>
            <a:ext cx="1975778" cy="658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региональный индустриальный парк города Георгиевск</a:t>
            </a:r>
          </a:p>
        </p:txBody>
      </p:sp>
      <p:sp>
        <p:nvSpPr>
          <p:cNvPr id="78" name="Прямоугольник 77"/>
          <p:cNvSpPr/>
          <p:nvPr/>
        </p:nvSpPr>
        <p:spPr>
          <a:xfrm flipH="1">
            <a:off x="3715511" y="3207814"/>
            <a:ext cx="1876496" cy="45719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817426" y="2792747"/>
            <a:ext cx="1680126" cy="424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103,7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 га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955381" y="1848819"/>
            <a:ext cx="1846863" cy="45719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flipV="1">
            <a:off x="122664" y="1859015"/>
            <a:ext cx="2509023" cy="47846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7892"/>
            <a:ext cx="4449337" cy="2810107"/>
          </a:xfr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83" name="Прямоугольник 82"/>
          <p:cNvSpPr/>
          <p:nvPr/>
        </p:nvSpPr>
        <p:spPr>
          <a:xfrm>
            <a:off x="4025590" y="4047893"/>
            <a:ext cx="3166947" cy="2810107"/>
          </a:xfrm>
          <a:prstGeom prst="rect">
            <a:avLst/>
          </a:prstGeom>
          <a:solidFill>
            <a:srgbClr val="E38803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140819" y="4192858"/>
            <a:ext cx="28509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Century Gothic" pitchFamily="34" charset="0"/>
              </a:rPr>
              <a:t>Концепция индустриального парка: </a:t>
            </a:r>
            <a:r>
              <a:rPr lang="ru-RU" sz="1200" b="1" i="1" dirty="0" err="1" smtClean="0">
                <a:latin typeface="Century Gothic" pitchFamily="34" charset="0"/>
              </a:rPr>
              <a:t>greenfie</a:t>
            </a:r>
            <a:r>
              <a:rPr lang="en-US" sz="1200" b="1" i="1" dirty="0" smtClean="0">
                <a:latin typeface="Century Gothic" pitchFamily="34" charset="0"/>
              </a:rPr>
              <a:t>ld</a:t>
            </a:r>
            <a:r>
              <a:rPr lang="ru-RU" sz="1200" b="1" i="1" dirty="0" smtClean="0">
                <a:latin typeface="Century Gothic" pitchFamily="34" charset="0"/>
              </a:rPr>
              <a:t>. Направления специализации: промышленное перерабатывающее производство; </a:t>
            </a:r>
            <a:r>
              <a:rPr lang="ru-RU" sz="1200" b="1" i="1" dirty="0" err="1" smtClean="0">
                <a:latin typeface="Century Gothic" pitchFamily="34" charset="0"/>
              </a:rPr>
              <a:t>транспортно-логистическое</a:t>
            </a:r>
            <a:r>
              <a:rPr lang="ru-RU" sz="1200" b="1" i="1" dirty="0" smtClean="0">
                <a:latin typeface="Century Gothic" pitchFamily="34" charset="0"/>
              </a:rPr>
              <a:t> обслуживание; </a:t>
            </a:r>
            <a:r>
              <a:rPr lang="ru-RU" sz="1200" b="1" i="1" dirty="0" err="1" smtClean="0">
                <a:latin typeface="Century Gothic" pitchFamily="34" charset="0"/>
              </a:rPr>
              <a:t>транс-национальный</a:t>
            </a:r>
            <a:r>
              <a:rPr lang="ru-RU" sz="1200" b="1" i="1" dirty="0" smtClean="0">
                <a:latin typeface="Century Gothic" pitchFamily="34" charset="0"/>
              </a:rPr>
              <a:t> </a:t>
            </a:r>
            <a:r>
              <a:rPr lang="ru-RU" sz="1200" b="1" i="1" dirty="0" err="1" smtClean="0">
                <a:latin typeface="Century Gothic" pitchFamily="34" charset="0"/>
              </a:rPr>
              <a:t>конгрессно-ярмарочный</a:t>
            </a:r>
            <a:r>
              <a:rPr lang="ru-RU" sz="1200" b="1" i="1" dirty="0" smtClean="0">
                <a:latin typeface="Century Gothic" pitchFamily="34" charset="0"/>
              </a:rPr>
              <a:t> комплекс. </a:t>
            </a:r>
          </a:p>
          <a:p>
            <a:pPr algn="ctr"/>
            <a:endParaRPr lang="en-US" sz="1200" b="1" i="1" dirty="0" smtClean="0">
              <a:latin typeface="Century Gothic" pitchFamily="34" charset="0"/>
            </a:endParaRPr>
          </a:p>
          <a:p>
            <a:pPr algn="ctr"/>
            <a:r>
              <a:rPr lang="ru-RU" sz="1200" b="1" i="1" dirty="0" smtClean="0">
                <a:latin typeface="Century Gothic" pitchFamily="34" charset="0"/>
              </a:rPr>
              <a:t>Для резидентов парка предусмотрены налоговые преимущества.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055435" y="3633281"/>
            <a:ext cx="8697951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Noto Sans"/>
                <a:ea typeface="Times New Roman" pitchFamily="18" charset="0"/>
                <a:cs typeface="Arial" pitchFamily="34" charset="0"/>
              </a:rPr>
              <a:t>С.ОТКРЫТОСТЬ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Noto Sans"/>
              <a:ea typeface="Times New Roman" pitchFamily="18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Noto Sans"/>
                <a:ea typeface="Times New Roman" pitchFamily="18" charset="0"/>
                <a:cs typeface="Arial" pitchFamily="34" charset="0"/>
              </a:rPr>
              <a:t>ЦЕЛЬ 3. ОБЕСПЕЧЕНИЕ ОТКРЫТОСТИ ОРГАНОВ ВЛАСТИ ПРИ ФОРМИРОВАНИИ БЛАГОПРИЯТНОГО ОБЩЕСТВЕННО-ДЕЛОВОГО КЛИМАТА В ГЕОРГИЕВСКОМ ГОРОДСКОМ ОКРУГЕ СТАВРОПОЛЬСКОГО КРАЯ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691055"/>
            <a:ext cx="12192000" cy="423746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7437863" cy="68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798" y="1984878"/>
            <a:ext cx="7148285" cy="1673424"/>
          </a:xfrm>
          <a:prstGeom prst="rect">
            <a:avLst/>
          </a:prstGeom>
          <a:solidFill>
            <a:srgbClr val="00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07963" y="139668"/>
            <a:ext cx="4716398" cy="6573366"/>
          </a:xfrm>
          <a:prstGeom prst="rect">
            <a:avLst/>
          </a:prstGeom>
          <a:noFill/>
          <a:ln w="127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29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0161350" y="2058040"/>
            <a:ext cx="3267703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С. ОТКРЫТОСТЬЬ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2887"/>
            <a:ext cx="7549375" cy="644606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4439" y="195375"/>
            <a:ext cx="721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С 1.</a:t>
            </a:r>
            <a:r>
              <a:rPr lang="ru-RU" b="1" dirty="0" smtClean="0">
                <a:latin typeface="Noto Sans"/>
                <a:ea typeface="Calibri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Повышение открытости органов местного самоуправления и создание положительного имиджа территории</a:t>
            </a:r>
            <a:endParaRPr lang="ru-RU" dirty="0">
              <a:solidFill>
                <a:schemeClr val="bg1"/>
              </a:solidFill>
              <a:latin typeface="Noto Sans"/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53071" y="1434110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38822" y="3792595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549376" y="1767748"/>
            <a:ext cx="3880624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-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освещение в СМИ сведений о деятельности Главы и администрации Георгиевского городско округа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освещение достигаемых результатов в каждой области муниципальной ответственности при создании комфортного для населения и благоприятного для бизнеса Георгиевского городского округа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привлечение общественного внимания к проектам по благоустройству территорий городской среды и сельских населенных пунктов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549610" y="4137721"/>
            <a:ext cx="386923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-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информационной прозрачности деятельности органов местного самоуправления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рост доверия  и повышение уровня коммуникаций муниципалитета с населением, бизнесом и общественными структурами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раскрытие  инвестиционного потенциала округа и рост его конкурентоспособности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5" name="Picture 2" descr="C:\Users\1\Desktop\ДЮС\Коммуникационная система\георгиевкая окр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79" y="1149844"/>
            <a:ext cx="2097037" cy="5871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B w="228600" h="139700" prst="softRound"/>
            <a:extrusionClr>
              <a:schemeClr val="bg2">
                <a:lumMod val="50000"/>
              </a:schemeClr>
            </a:extrusionClr>
          </a:sp3d>
        </p:spPr>
      </p:pic>
      <p:pic>
        <p:nvPicPr>
          <p:cNvPr id="16" name="Picture 3" descr="C:\Users\1\Desktop\ДЮС\Коммуникационная система\ТВнедел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648" y="1119924"/>
            <a:ext cx="2268864" cy="597044"/>
          </a:xfrm>
          <a:prstGeom prst="rect">
            <a:avLst/>
          </a:prstGeom>
          <a:noFill/>
        </p:spPr>
      </p:pic>
      <p:pic>
        <p:nvPicPr>
          <p:cNvPr id="17" name="Picture 4" descr="C:\Users\1\Desktop\ДЮС\Коммуникационная система\georgiev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6187" y="1153934"/>
            <a:ext cx="2264114" cy="59101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821388" y="3012606"/>
            <a:ext cx="1227112" cy="188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ПАБЛИКОВ</a:t>
            </a:r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7244" y="2511492"/>
            <a:ext cx="127307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10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66398" y="2483536"/>
            <a:ext cx="57600" cy="90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2152" y="4366994"/>
            <a:ext cx="222549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100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тыс.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361" y="4878609"/>
            <a:ext cx="1590927" cy="29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ПОДПИСЧИКОВ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100" y="1037081"/>
            <a:ext cx="7107224" cy="836324"/>
          </a:xfrm>
          <a:prstGeom prst="rect">
            <a:avLst/>
          </a:prstGeom>
          <a:noFill/>
          <a:ln w="127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4477" r="6434" b="5564"/>
          <a:stretch/>
        </p:blipFill>
        <p:spPr>
          <a:xfrm>
            <a:off x="341032" y="2492316"/>
            <a:ext cx="714706" cy="7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55" y="2492316"/>
            <a:ext cx="720000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49" y="2511492"/>
            <a:ext cx="722935" cy="720000"/>
          </a:xfrm>
          <a:prstGeom prst="round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78" y="2498122"/>
            <a:ext cx="1023829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2778" r="2779" b="3472"/>
          <a:stretch/>
        </p:blipFill>
        <p:spPr>
          <a:xfrm>
            <a:off x="4639201" y="2506829"/>
            <a:ext cx="717333" cy="720000"/>
          </a:xfrm>
          <a:prstGeom prst="round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5755" y="3728499"/>
            <a:ext cx="7107224" cy="1753880"/>
          </a:xfrm>
          <a:prstGeom prst="rect">
            <a:avLst/>
          </a:prstGeom>
          <a:noFill/>
          <a:ln w="127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t="1909" r="24838" b="1834"/>
          <a:stretch/>
        </p:blipFill>
        <p:spPr>
          <a:xfrm>
            <a:off x="2249514" y="3908026"/>
            <a:ext cx="1282102" cy="1282102"/>
          </a:xfrm>
          <a:prstGeom prst="ellipse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23637" r="1992" b="19137"/>
          <a:stretch/>
        </p:blipFill>
        <p:spPr>
          <a:xfrm>
            <a:off x="3779214" y="4084442"/>
            <a:ext cx="3342687" cy="114355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85654" y="4240454"/>
            <a:ext cx="51958" cy="911409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 descr="C:\Users\1\Desktop\ДЮС\Коммуникационная система\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59" y="5571713"/>
            <a:ext cx="7147932" cy="1141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60030" y="594360"/>
            <a:ext cx="7349480" cy="5109210"/>
          </a:xfrm>
          <a:prstGeom prst="rect">
            <a:avLst/>
          </a:prstGeom>
          <a:noFill/>
          <a:ln w="12700">
            <a:solidFill>
              <a:srgbClr val="7C2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40030" y="4016876"/>
            <a:ext cx="11951970" cy="127560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40030" y="1601336"/>
            <a:ext cx="11951970" cy="127560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2890" y="1028700"/>
            <a:ext cx="7155180" cy="49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ХАРАКТЕРИСТИКА ГЕОРГИЕВСКОГО ГОРОДСКОГО ОКРУГА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СТАВРОПОЛЬСКОГО КРАЯ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0394" y="5212081"/>
            <a:ext cx="1323866" cy="262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Территория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564" y="1758805"/>
            <a:ext cx="57600" cy="900000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73" y="1781665"/>
            <a:ext cx="194876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Численность населения</a:t>
            </a:r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93998" y="4744317"/>
            <a:ext cx="208746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1 945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кв.км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6276" y="2305803"/>
            <a:ext cx="222549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165,7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тыс.чел.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1" name="Picture 2" descr="C:\Users\1\Desktop\ДЮС\карта КМВ_1.png"/>
          <p:cNvPicPr>
            <a:picLocks noChangeAspect="1" noChangeArrowheads="1"/>
          </p:cNvPicPr>
          <p:nvPr/>
        </p:nvPicPr>
        <p:blipFill>
          <a:blip r:embed="rId2" cstate="print"/>
          <a:srcRect r="22506" b="24187"/>
          <a:stretch>
            <a:fillRect/>
          </a:stretch>
        </p:blipFill>
        <p:spPr bwMode="auto">
          <a:xfrm>
            <a:off x="7131945" y="1263816"/>
            <a:ext cx="5060055" cy="371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63791" y="138996"/>
            <a:ext cx="4046219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КОНКУРЕНТОСПОСОБНОСТЬ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: Rounded Corners 125">
            <a:extLst>
              <a:ext uri="{FF2B5EF4-FFF2-40B4-BE49-F238E27FC236}">
                <a16:creationId xmlns="" xmlns:a16="http://schemas.microsoft.com/office/drawing/2014/main" id="{6026A796-47A3-4E53-AD22-B25A2D3FF4AD}"/>
              </a:ext>
            </a:extLst>
          </p:cNvPr>
          <p:cNvSpPr/>
          <p:nvPr/>
        </p:nvSpPr>
        <p:spPr>
          <a:xfrm>
            <a:off x="0" y="6232276"/>
            <a:ext cx="4181707" cy="458456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25">
            <a:extLst>
              <a:ext uri="{FF2B5EF4-FFF2-40B4-BE49-F238E27FC236}">
                <a16:creationId xmlns="" xmlns:a16="http://schemas.microsoft.com/office/drawing/2014/main" id="{6026A796-47A3-4E53-AD22-B25A2D3FF4AD}"/>
              </a:ext>
            </a:extLst>
          </p:cNvPr>
          <p:cNvSpPr/>
          <p:nvPr/>
        </p:nvSpPr>
        <p:spPr>
          <a:xfrm>
            <a:off x="4183380" y="6228838"/>
            <a:ext cx="4057649" cy="458456"/>
          </a:xfrm>
          <a:prstGeom prst="rect">
            <a:avLst/>
          </a:prstGeom>
          <a:solidFill>
            <a:srgbClr val="E3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25">
            <a:extLst>
              <a:ext uri="{FF2B5EF4-FFF2-40B4-BE49-F238E27FC236}">
                <a16:creationId xmlns="" xmlns:a16="http://schemas.microsoft.com/office/drawing/2014/main" id="{6026A796-47A3-4E53-AD22-B25A2D3FF4AD}"/>
              </a:ext>
            </a:extLst>
          </p:cNvPr>
          <p:cNvSpPr/>
          <p:nvPr/>
        </p:nvSpPr>
        <p:spPr>
          <a:xfrm>
            <a:off x="8241030" y="6232555"/>
            <a:ext cx="3950970" cy="458456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45790" y="6235206"/>
            <a:ext cx="2362486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А. КОМФОРТНОСТЬ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38785" y="6232047"/>
            <a:ext cx="2815970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В. БЛАГОПРИЯТНОСТЬ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888815" y="6228329"/>
            <a:ext cx="2815970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С. ОТКРЫТОСТЬ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08610" y="3627378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СТРУКТУРА ЭКОНОМИКИ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34814" y="1774045"/>
            <a:ext cx="57600" cy="900000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992803" y="1737360"/>
            <a:ext cx="1887808" cy="496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Экономически активное население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0086" y="4698483"/>
            <a:ext cx="222549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5 123</a:t>
            </a:r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27494" y="1789285"/>
            <a:ext cx="57600" cy="900000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657584" y="4221481"/>
            <a:ext cx="1941086" cy="217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Агропромышленный комплекс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560494" y="4105765"/>
            <a:ext cx="57600" cy="1008000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604433" y="4057650"/>
            <a:ext cx="1693497" cy="617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Промышленный комплекс</a:t>
            </a:r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25508" y="4702407"/>
            <a:ext cx="208746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51 %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67736" y="4709913"/>
            <a:ext cx="152445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47 %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530264" y="4109575"/>
            <a:ext cx="57600" cy="1008000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231303" y="4269595"/>
            <a:ext cx="151823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Бальнеология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28896" y="4702293"/>
            <a:ext cx="112059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2 %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68564" y="4124815"/>
            <a:ext cx="57600" cy="1008000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5823" y="4216255"/>
            <a:ext cx="21087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Субъектов </a:t>
            </a:r>
          </a:p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малого и среднего предпринимательства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81174" y="4109575"/>
            <a:ext cx="57600" cy="1008000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983648" y="2374497"/>
            <a:ext cx="18398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56,6 %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49240" y="2374383"/>
            <a:ext cx="19659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25,8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тыс.руб.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343573" y="1918825"/>
            <a:ext cx="151823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Средняя заработная плата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647094" y="5134465"/>
            <a:ext cx="1782906" cy="45719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03326" y="0"/>
            <a:ext cx="5088673" cy="68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30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0161350" y="2058040"/>
            <a:ext cx="3267703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С. ОТКРЫТОСТЬЬ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2887"/>
            <a:ext cx="7526981" cy="63314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2523" y="195375"/>
            <a:ext cx="6955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С 2.</a:t>
            </a:r>
            <a:r>
              <a:rPr lang="ru-RU" b="1" dirty="0" smtClean="0">
                <a:latin typeface="Noto Sans"/>
                <a:ea typeface="Calibri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Повышение доступности и качества государственных и муниципальных </a:t>
            </a:r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услуг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38822" y="1383371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26982" y="3799572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7963" y="139668"/>
            <a:ext cx="4716398" cy="6573366"/>
          </a:xfrm>
          <a:prstGeom prst="rect">
            <a:avLst/>
          </a:prstGeom>
          <a:noFill/>
          <a:ln w="127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438823" y="1763736"/>
            <a:ext cx="40187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снижение уровня коррупции в органах власти, в том числе в процессе предоставления бюджетных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услуг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качества государственных услуг, а также уровня удовлетворенности населения качеством государственных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услуг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увеличения количества домохозяйств, имеющих доступ к широкополосной сети «Интернет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пропускной способности входящей информации через подключение к широкополосной сети «Интернет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26982" y="4193560"/>
            <a:ext cx="393060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13843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уровень удовлетворенности граждан качеством предоставления государственных и муниципальных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услуг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marR="13843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доля граждан, использующих механизм получения государственных и муниципальных услуг в электронной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форме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marR="13843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информационной прозрачности деятельности органов местного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самоуправления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marR="13843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улучшение координации и взаимодействия граждан, органов местного самоуправления и средств массовой информации по вопросам местного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значения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доли населения, использующих доступ к широкополосной сети «Интернет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indent="-88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увеличение качества предоставления услуг </a:t>
            </a:r>
            <a:r>
              <a:rPr lang="ru-RU" sz="9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связи</a:t>
            </a:r>
            <a:endParaRPr lang="ru-RU" sz="900" dirty="0"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5059" y="1576224"/>
            <a:ext cx="2134593" cy="4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муниципальных услуг</a:t>
            </a:r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0327" y="1073665"/>
            <a:ext cx="57915" cy="90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9352" y="1435801"/>
            <a:ext cx="1826807" cy="66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entury Gothic" pitchFamily="34" charset="0"/>
              </a:rPr>
              <a:t>заявителей в день</a:t>
            </a:r>
            <a:endParaRPr lang="ru-RU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24423" y="1166673"/>
            <a:ext cx="1760067" cy="38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22 053</a:t>
            </a:r>
            <a:endParaRPr lang="ru-RU" sz="3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4463" y="1067872"/>
            <a:ext cx="57915" cy="90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17432" y="2351373"/>
            <a:ext cx="1652042" cy="447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70,2%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/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4369" y="2742343"/>
            <a:ext cx="4897015" cy="692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доля граждан, использующих механизм получения государственных и муниципальных услуг в электронной форме в Георгиевском городском округе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6076" y="1050367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entury Gothic" pitchFamily="34" charset="0"/>
              </a:rPr>
              <a:t>700 </a:t>
            </a:r>
            <a:r>
              <a:rPr lang="ru-RU" sz="1200" b="1" dirty="0" smtClean="0">
                <a:latin typeface="Century Gothic" pitchFamily="34" charset="0"/>
              </a:rPr>
              <a:t>человек</a:t>
            </a:r>
            <a:endParaRPr lang="ru-RU" sz="1100" b="1" dirty="0">
              <a:latin typeface="Century Gothic" pitchFamily="34" charset="0"/>
            </a:endParaRPr>
          </a:p>
        </p:txBody>
      </p:sp>
      <p:pic>
        <p:nvPicPr>
          <p:cNvPr id="28" name="Picture 2" descr="C:\Users\Admin\Desktop\госуслуги\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8138" r="9820" b="8523"/>
          <a:stretch/>
        </p:blipFill>
        <p:spPr bwMode="auto">
          <a:xfrm>
            <a:off x="540092" y="2308299"/>
            <a:ext cx="1137953" cy="11010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Картинки по запросу мои докуме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429" y="858646"/>
            <a:ext cx="2864690" cy="1169033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130328" y="2277992"/>
            <a:ext cx="55312" cy="1100823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44612" y="2207955"/>
            <a:ext cx="7036774" cy="1282373"/>
          </a:xfrm>
          <a:prstGeom prst="rect">
            <a:avLst/>
          </a:prstGeom>
          <a:noFill/>
          <a:ln w="127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-1" y="3735652"/>
            <a:ext cx="7504771" cy="1438507"/>
          </a:xfrm>
          <a:prstGeom prst="rect">
            <a:avLst/>
          </a:prstGeom>
          <a:solidFill>
            <a:srgbClr val="0099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94731" y="3883509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Century Gothic" pitchFamily="34" charset="0"/>
              </a:rPr>
              <a:t>Услуги связи предоставляют: 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Century Gothic" pitchFamily="34" charset="0"/>
              </a:rPr>
              <a:t>Ставропольский филиал ОАО «</a:t>
            </a:r>
            <a:r>
              <a:rPr lang="ru-RU" sz="1400" i="1" dirty="0" err="1" smtClean="0">
                <a:solidFill>
                  <a:schemeClr val="bg1"/>
                </a:solidFill>
                <a:latin typeface="Century Gothic" pitchFamily="34" charset="0"/>
              </a:rPr>
              <a:t>Ростелеком</a:t>
            </a:r>
            <a:r>
              <a:rPr lang="ru-RU" sz="1400" i="1" dirty="0" smtClean="0">
                <a:solidFill>
                  <a:schemeClr val="bg1"/>
                </a:solidFill>
                <a:latin typeface="Century Gothic" pitchFamily="34" charset="0"/>
              </a:rPr>
              <a:t>», ООО «</a:t>
            </a:r>
            <a:r>
              <a:rPr lang="ru-RU" sz="1400" i="1" dirty="0" err="1" smtClean="0">
                <a:solidFill>
                  <a:schemeClr val="bg1"/>
                </a:solidFill>
                <a:latin typeface="Century Gothic" pitchFamily="34" charset="0"/>
              </a:rPr>
              <a:t>СерДи</a:t>
            </a:r>
            <a:r>
              <a:rPr lang="ru-RU" sz="1400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Century Gothic" pitchFamily="34" charset="0"/>
              </a:rPr>
              <a:t>ТелеКом</a:t>
            </a:r>
            <a:r>
              <a:rPr lang="ru-RU" sz="1400" i="1" dirty="0" smtClean="0">
                <a:solidFill>
                  <a:schemeClr val="bg1"/>
                </a:solidFill>
                <a:latin typeface="Century Gothic" pitchFamily="34" charset="0"/>
              </a:rPr>
              <a:t>», операторы сотовой подвижной связи торговых марок «</a:t>
            </a:r>
            <a:r>
              <a:rPr lang="ru-RU" sz="1400" i="1" dirty="0" err="1" smtClean="0">
                <a:solidFill>
                  <a:schemeClr val="bg1"/>
                </a:solidFill>
                <a:latin typeface="Century Gothic" pitchFamily="34" charset="0"/>
              </a:rPr>
              <a:t>Билайн</a:t>
            </a:r>
            <a:r>
              <a:rPr lang="ru-RU" sz="1400" i="1" dirty="0" smtClean="0">
                <a:solidFill>
                  <a:schemeClr val="bg1"/>
                </a:solidFill>
                <a:latin typeface="Century Gothic" pitchFamily="34" charset="0"/>
              </a:rPr>
              <a:t>», «</a:t>
            </a:r>
            <a:r>
              <a:rPr lang="ru-RU" sz="1400" i="1" dirty="0" err="1" smtClean="0">
                <a:solidFill>
                  <a:schemeClr val="bg1"/>
                </a:solidFill>
                <a:latin typeface="Century Gothic" pitchFamily="34" charset="0"/>
              </a:rPr>
              <a:t>МегаФон</a:t>
            </a:r>
            <a:r>
              <a:rPr lang="ru-RU" sz="1400" i="1" dirty="0" smtClean="0">
                <a:solidFill>
                  <a:schemeClr val="bg1"/>
                </a:solidFill>
                <a:latin typeface="Century Gothic" pitchFamily="34" charset="0"/>
              </a:rPr>
              <a:t>» и «МТС». Предоставление почтовых услуг осуществляется ФГУП «Почта России».</a:t>
            </a:r>
            <a:endParaRPr lang="ru-RU" sz="14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50" name="Picture 2" descr="Картинки по запросу ростелек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448" y="5520873"/>
            <a:ext cx="1137419" cy="1137419"/>
          </a:xfrm>
          <a:prstGeom prst="rect">
            <a:avLst/>
          </a:prstGeom>
          <a:noFill/>
        </p:spPr>
      </p:pic>
      <p:pic>
        <p:nvPicPr>
          <p:cNvPr id="2058" name="Picture 10" descr="Картинки по запросу серди телек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940" y="5679755"/>
            <a:ext cx="2130426" cy="738777"/>
          </a:xfrm>
          <a:prstGeom prst="rect">
            <a:avLst/>
          </a:prstGeom>
          <a:noFill/>
        </p:spPr>
      </p:pic>
      <p:pic>
        <p:nvPicPr>
          <p:cNvPr id="2060" name="Picture 12" descr="Картинки по запросу билай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7487" y="5589005"/>
            <a:ext cx="903791" cy="903791"/>
          </a:xfrm>
          <a:prstGeom prst="rect">
            <a:avLst/>
          </a:prstGeom>
          <a:noFill/>
        </p:spPr>
      </p:pic>
      <p:pic>
        <p:nvPicPr>
          <p:cNvPr id="2062" name="Picture 14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 l="11143" t="25490" r="10426" b="24183"/>
          <a:stretch>
            <a:fillRect/>
          </a:stretch>
        </p:blipFill>
        <p:spPr bwMode="auto">
          <a:xfrm>
            <a:off x="4427033" y="5564459"/>
            <a:ext cx="1494553" cy="959005"/>
          </a:xfrm>
          <a:prstGeom prst="rect">
            <a:avLst/>
          </a:prstGeom>
          <a:noFill/>
        </p:spPr>
      </p:pic>
      <p:pic>
        <p:nvPicPr>
          <p:cNvPr id="2064" name="Picture 16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1906" y="5519854"/>
            <a:ext cx="1613579" cy="101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6" name="Picture 16" descr="C:\Users\1\Downloads\ACCamera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118" y="5508702"/>
            <a:ext cx="3304477" cy="134929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" y="180585"/>
            <a:ext cx="6891454" cy="376976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" y="673090"/>
            <a:ext cx="3468028" cy="2158993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2880732"/>
            <a:ext cx="3479180" cy="1992350"/>
          </a:xfrm>
          <a:prstGeom prst="rect">
            <a:avLst/>
          </a:prstGeom>
          <a:ln>
            <a:noFill/>
          </a:ln>
        </p:spPr>
      </p:pic>
      <p:pic>
        <p:nvPicPr>
          <p:cNvPr id="46082" name="Picture 2" descr="Картинки по запросу водяные ворота георгиевск"/>
          <p:cNvPicPr>
            <a:picLocks noChangeAspect="1" noChangeArrowheads="1"/>
          </p:cNvPicPr>
          <p:nvPr/>
        </p:nvPicPr>
        <p:blipFill>
          <a:blip r:embed="rId5" cstate="print"/>
          <a:srcRect b="12963"/>
          <a:stretch>
            <a:fillRect/>
          </a:stretch>
        </p:blipFill>
        <p:spPr bwMode="auto">
          <a:xfrm>
            <a:off x="9597392" y="5497551"/>
            <a:ext cx="2594608" cy="1360449"/>
          </a:xfrm>
          <a:prstGeom prst="rect">
            <a:avLst/>
          </a:prstGeom>
          <a:noFill/>
        </p:spPr>
      </p:pic>
      <p:pic>
        <p:nvPicPr>
          <p:cNvPr id="46084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4972" y="5497551"/>
            <a:ext cx="2696257" cy="1360449"/>
          </a:xfrm>
          <a:prstGeom prst="rect">
            <a:avLst/>
          </a:prstGeom>
          <a:noFill/>
        </p:spPr>
      </p:pic>
      <p:pic>
        <p:nvPicPr>
          <p:cNvPr id="46087" name="Picture 7" descr="Картинки по запросу подсветка здани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362" y="669075"/>
            <a:ext cx="3934331" cy="2163336"/>
          </a:xfrm>
          <a:prstGeom prst="rect">
            <a:avLst/>
          </a:prstGeom>
          <a:noFill/>
        </p:spPr>
      </p:pic>
      <p:pic>
        <p:nvPicPr>
          <p:cNvPr id="46089" name="Picture 9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75034" y="2921127"/>
            <a:ext cx="4716965" cy="2542971"/>
          </a:xfrm>
          <a:prstGeom prst="rect">
            <a:avLst/>
          </a:prstGeom>
          <a:noFill/>
        </p:spPr>
      </p:pic>
      <p:pic>
        <p:nvPicPr>
          <p:cNvPr id="46091" name="Picture 11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1318" y="673055"/>
            <a:ext cx="4047892" cy="2192808"/>
          </a:xfrm>
          <a:prstGeom prst="rect">
            <a:avLst/>
          </a:prstGeom>
          <a:noFill/>
        </p:spPr>
      </p:pic>
      <p:pic>
        <p:nvPicPr>
          <p:cNvPr id="46093" name="Picture 13" descr="Картинки по запросу производство колбас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28839"/>
            <a:ext cx="3468029" cy="1929161"/>
          </a:xfrm>
          <a:prstGeom prst="rect">
            <a:avLst/>
          </a:prstGeom>
          <a:noFill/>
        </p:spPr>
      </p:pic>
      <p:pic>
        <p:nvPicPr>
          <p:cNvPr id="46095" name="Picture 15" descr="Картинки по запросу швейное производств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12634" y="2875334"/>
            <a:ext cx="3916866" cy="258876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00718" y="128469"/>
            <a:ext cx="7036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ГЕОРГИЕВСКИЙ ГОРОДСКОЙ ОКРУГ - 2035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31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10161350" y="2058040"/>
            <a:ext cx="3267703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С. ОТКРЫТОСТЬ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9571" y="133815"/>
            <a:ext cx="11834790" cy="6579219"/>
          </a:xfrm>
          <a:prstGeom prst="rect">
            <a:avLst/>
          </a:prstGeom>
          <a:noFill/>
          <a:ln w="127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684781" y="3709906"/>
            <a:ext cx="835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solidFill>
                  <a:srgbClr val="074D67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Спасибо за внимание!</a:t>
            </a:r>
            <a:endParaRPr kumimoji="0" lang="en-US" sz="4000" b="1" i="0" u="none" strike="noStrike" kern="1200" cap="all" spc="0" normalizeH="0" noProof="0" dirty="0">
              <a:ln>
                <a:noFill/>
              </a:ln>
              <a:solidFill>
                <a:srgbClr val="074D67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117" y="139668"/>
            <a:ext cx="11868244" cy="6573366"/>
          </a:xfrm>
          <a:prstGeom prst="rect">
            <a:avLst/>
          </a:prstGeom>
          <a:noFill/>
          <a:ln w="127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Картинки по запросу серди теле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999356" y="3590693"/>
            <a:ext cx="6192644" cy="326730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5999356" cy="35906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F1809E0-EEBE-4DEB-8C61-2E1A5676AA41}"/>
              </a:ext>
            </a:extLst>
          </p:cNvPr>
          <p:cNvSpPr/>
          <p:nvPr/>
        </p:nvSpPr>
        <p:spPr>
          <a:xfrm>
            <a:off x="303588" y="634055"/>
            <a:ext cx="852577" cy="8063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FC3FF01-07DD-4B15-B6DF-8922E4349A5B}"/>
              </a:ext>
            </a:extLst>
          </p:cNvPr>
          <p:cNvSpPr/>
          <p:nvPr/>
        </p:nvSpPr>
        <p:spPr>
          <a:xfrm>
            <a:off x="270134" y="3707943"/>
            <a:ext cx="852577" cy="806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</a:t>
            </a:r>
            <a:endParaRPr kumimoji="0" lang="en-GB" sz="7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1165990-C3F5-4E11-82E4-892A8FBD24F1}"/>
              </a:ext>
            </a:extLst>
          </p:cNvPr>
          <p:cNvSpPr/>
          <p:nvPr/>
        </p:nvSpPr>
        <p:spPr>
          <a:xfrm>
            <a:off x="6113590" y="588335"/>
            <a:ext cx="852577" cy="8063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AE418-DDA0-47D5-A32D-5448EDC70633}"/>
              </a:ext>
            </a:extLst>
          </p:cNvPr>
          <p:cNvSpPr/>
          <p:nvPr/>
        </p:nvSpPr>
        <p:spPr>
          <a:xfrm>
            <a:off x="6188303" y="3662781"/>
            <a:ext cx="852577" cy="806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6395D4D-9593-42C2-B37A-96A69331BF5E}"/>
              </a:ext>
            </a:extLst>
          </p:cNvPr>
          <p:cNvSpPr txBox="1"/>
          <p:nvPr/>
        </p:nvSpPr>
        <p:spPr>
          <a:xfrm>
            <a:off x="1319677" y="859793"/>
            <a:ext cx="327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СИЛЬНЫЕ СТОРОНЫ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2457115-59D4-4954-A02F-0A475EC7CA67}"/>
              </a:ext>
            </a:extLst>
          </p:cNvPr>
          <p:cNvSpPr txBox="1"/>
          <p:nvPr/>
        </p:nvSpPr>
        <p:spPr>
          <a:xfrm>
            <a:off x="1287938" y="3953288"/>
            <a:ext cx="24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ВОЗМОЖНОСТИ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96CA70-0FA4-4C69-9A3F-8CEDD606DB28}"/>
              </a:ext>
            </a:extLst>
          </p:cNvPr>
          <p:cNvSpPr txBox="1"/>
          <p:nvPr/>
        </p:nvSpPr>
        <p:spPr>
          <a:xfrm>
            <a:off x="7126188" y="780350"/>
            <a:ext cx="268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СЛАБЫЕ СТОРОНЫ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9B52945-F92C-42FB-A9D7-1D79DB0046D9}"/>
              </a:ext>
            </a:extLst>
          </p:cNvPr>
          <p:cNvSpPr txBox="1"/>
          <p:nvPr/>
        </p:nvSpPr>
        <p:spPr>
          <a:xfrm>
            <a:off x="7221222" y="3851928"/>
            <a:ext cx="170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УГРОЗЫ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6C0042-89AD-40AC-BBE5-DF25524044A8}"/>
              </a:ext>
            </a:extLst>
          </p:cNvPr>
          <p:cNvSpPr txBox="1"/>
          <p:nvPr/>
        </p:nvSpPr>
        <p:spPr>
          <a:xfrm>
            <a:off x="330356" y="1668609"/>
            <a:ext cx="5590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just">
              <a:buFont typeface="Arial" pitchFamily="34" charset="0"/>
              <a:buChar char="•"/>
            </a:pPr>
            <a:r>
              <a:rPr lang="ru-RU" sz="1200" dirty="0" smtClean="0"/>
              <a:t>выгодное транспортно-географическое положение – на главных транспортных артериях федерального и регионального значения, а также близость к международному аэропорту Минеральные Воды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1200" dirty="0" smtClean="0"/>
              <a:t>роль </a:t>
            </a:r>
            <a:r>
              <a:rPr lang="ru-RU" sz="1200" dirty="0" err="1" smtClean="0"/>
              <a:t>системообразующего</a:t>
            </a:r>
            <a:r>
              <a:rPr lang="ru-RU" sz="1200" dirty="0" smtClean="0"/>
              <a:t> центра  в  </a:t>
            </a:r>
            <a:r>
              <a:rPr lang="ru-RU" sz="1200" dirty="0" err="1" smtClean="0"/>
              <a:t>Кавминводской</a:t>
            </a:r>
            <a:r>
              <a:rPr lang="ru-RU" sz="1200" dirty="0" smtClean="0"/>
              <a:t> агломерации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1200" dirty="0" smtClean="0"/>
              <a:t>высокая степень  промышленного и  сельскохозяйственного потенциала; 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1200" dirty="0" smtClean="0"/>
              <a:t>наличие скважины с </a:t>
            </a:r>
            <a:r>
              <a:rPr lang="ru-RU" sz="1200" dirty="0" err="1" smtClean="0"/>
              <a:t>йодо-бромной</a:t>
            </a:r>
            <a:r>
              <a:rPr lang="ru-RU" sz="1200" dirty="0" smtClean="0"/>
              <a:t> водой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1200" dirty="0" smtClean="0"/>
              <a:t>конкурентоспособная система среднего профессионального образования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6A3BF0A-1291-454C-818E-B64A3CF1E13F}"/>
              </a:ext>
            </a:extLst>
          </p:cNvPr>
          <p:cNvSpPr txBox="1"/>
          <p:nvPr/>
        </p:nvSpPr>
        <p:spPr>
          <a:xfrm>
            <a:off x="341505" y="4753902"/>
            <a:ext cx="5613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just">
              <a:buFont typeface="Arial" pitchFamily="34" charset="0"/>
              <a:buChar char="•"/>
            </a:pPr>
            <a:r>
              <a:rPr lang="ru-RU" sz="1200" dirty="0" smtClean="0"/>
              <a:t>развитие промышленного потенциала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1200" dirty="0" smtClean="0"/>
              <a:t>развитие сырьевой аграрной базы с удержанием лидерских позиций в </a:t>
            </a:r>
            <a:r>
              <a:rPr lang="ru-RU" sz="1200" dirty="0" err="1" smtClean="0"/>
              <a:t>ягодниководстве</a:t>
            </a:r>
            <a:r>
              <a:rPr lang="ru-RU" sz="1200" dirty="0" smtClean="0"/>
              <a:t>, садоводстве, птицеводстве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1200" dirty="0" smtClean="0"/>
              <a:t>развитие бальнеологического направления; развитие событийного и гастрономического туризма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1200" dirty="0" smtClean="0"/>
              <a:t>создание центра профессиональных компетенций в системе среднего профессионального образования</a:t>
            </a:r>
            <a:endParaRPr lang="ru-RU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7858A0C-7268-42C2-AED2-3FAB715C4A80}"/>
              </a:ext>
            </a:extLst>
          </p:cNvPr>
          <p:cNvSpPr txBox="1"/>
          <p:nvPr/>
        </p:nvSpPr>
        <p:spPr>
          <a:xfrm>
            <a:off x="6195060" y="1434603"/>
            <a:ext cx="58026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отсутствие маркетинга территории</a:t>
            </a:r>
          </a:p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высокий удельный вес морально изношенных мощностей промышленных предприятий</a:t>
            </a:r>
          </a:p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наличие разрушенных, морально устаревших, неиспользуемых зданий, сооружений, площадок промышленных предприятий, как в черте города, так и в сельских населенных пунктах</a:t>
            </a:r>
          </a:p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отсутствие системы формирования и повышения конкурентоспособности сельскохозяйственной продукции, выращенной на территории округа</a:t>
            </a:r>
          </a:p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высокий износ водолечебницы при высокой конкурентоспособности минеральной воды и эффективности лечебных процедур, отсутствие коечного фонда</a:t>
            </a:r>
          </a:p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отсутствие взаимосвязи программ обучения и потребностей работодателей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D6CD757-98A1-4573-8BA9-A0A98342430F}"/>
              </a:ext>
            </a:extLst>
          </p:cNvPr>
          <p:cNvSpPr txBox="1"/>
          <p:nvPr/>
        </p:nvSpPr>
        <p:spPr>
          <a:xfrm>
            <a:off x="6263641" y="4538246"/>
            <a:ext cx="5734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отрицательные миграционные процессы, в том числе маятниковая трудовая миграция</a:t>
            </a:r>
          </a:p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отсутствие квалифицированных кадров</a:t>
            </a:r>
          </a:p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не раскрытие промышленного потенциала как площадки в </a:t>
            </a:r>
            <a:r>
              <a:rPr lang="ru-RU" sz="1200" dirty="0" err="1" smtClean="0"/>
              <a:t>Кавминводской</a:t>
            </a:r>
            <a:r>
              <a:rPr lang="ru-RU" sz="1200" dirty="0" smtClean="0"/>
              <a:t> агломерации</a:t>
            </a:r>
          </a:p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сохранение низкого уровня конкурентоспособности промышленного производства и низкой загрузки основных производственных фондов</a:t>
            </a:r>
          </a:p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акцент на плодоовощную базу при критичном снижении уровня развития животноводства</a:t>
            </a:r>
          </a:p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потеря культурной составляющей исторического наследия округа</a:t>
            </a:r>
          </a:p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наличие паводковой опасности на территории округа</a:t>
            </a:r>
          </a:p>
          <a:p>
            <a:pPr marL="88900" indent="-88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расположение в зоне сейсмической активности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463791" y="138996"/>
            <a:ext cx="4046219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КОНКУРЕНТОСПОСОБНОСТЬ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123" y="3652302"/>
            <a:ext cx="5839327" cy="3060731"/>
          </a:xfrm>
          <a:prstGeom prst="rect">
            <a:avLst/>
          </a:prstGeom>
          <a:noFill/>
          <a:ln w="12700">
            <a:solidFill>
              <a:srgbClr val="7C2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44156" y="100362"/>
            <a:ext cx="6084000" cy="3420000"/>
          </a:xfrm>
          <a:prstGeom prst="rect">
            <a:avLst/>
          </a:prstGeom>
          <a:noFill/>
          <a:ln w="12700">
            <a:solidFill>
              <a:srgbClr val="7C2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79603" y="111513"/>
            <a:ext cx="5363714" cy="6568067"/>
          </a:xfrm>
          <a:prstGeom prst="rect">
            <a:avLst/>
          </a:prstGeom>
          <a:noFill/>
          <a:ln w="12700">
            <a:solidFill>
              <a:srgbClr val="7C2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1083" y="0"/>
            <a:ext cx="6311590" cy="68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734428"/>
            <a:ext cx="5921298" cy="365834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" y="2474019"/>
            <a:ext cx="5922000" cy="365834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4484955"/>
            <a:ext cx="5922000" cy="365834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1\Desktop\ДЮС\ГРАНТЫ\Безымянный 1-1.png"/>
          <p:cNvPicPr>
            <a:picLocks noChangeAspect="1" noChangeArrowheads="1"/>
          </p:cNvPicPr>
          <p:nvPr/>
        </p:nvPicPr>
        <p:blipFill>
          <a:blip r:embed="rId2" cstate="print"/>
          <a:srcRect l="3303" t="2528" r="20385"/>
          <a:stretch>
            <a:fillRect/>
          </a:stretch>
        </p:blipFill>
        <p:spPr bwMode="auto">
          <a:xfrm>
            <a:off x="6453504" y="1271238"/>
            <a:ext cx="5738496" cy="3969835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4333" y="2912116"/>
            <a:ext cx="61468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Миссией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Георгиевского городского округа является создание условий для  формирования благоприятной среды для жизни и деятельности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населения округа, на основе раскрытия имеющегося природно-ресурсного, трудового, экономического,  культурного потенциала, по принципу баланса интересов населения, бизнеса и власти.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7C2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63791" y="138996"/>
            <a:ext cx="4046219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КОНКУРЕНТОСПОСОБНОСТЬ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012" y="4928827"/>
            <a:ext cx="6017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1.  </a:t>
            </a:r>
            <a:r>
              <a:rPr lang="ru-RU" sz="14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Повышение качества жизни населения</a:t>
            </a:r>
            <a:endParaRPr lang="ru-RU" sz="14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2.  </a:t>
            </a:r>
            <a:r>
              <a:rPr lang="ru-RU" sz="14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Достижение устойчивого развития экономической системы округа</a:t>
            </a:r>
          </a:p>
          <a:p>
            <a:pPr lvl="0" algn="just" eaLnBrk="0" fontAlgn="base" hangingPunct="0">
              <a:spcBef>
                <a:spcPct val="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ru-RU" sz="14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Обеспечение открытости органов власти при формировании благоприятного общественно-делового климата в Георгиевском городском округе.</a:t>
            </a:r>
            <a:r>
              <a:rPr lang="ru-RU" sz="1400" dirty="0" smtClean="0">
                <a:latin typeface="Century Gothic" pitchFamily="34" charset="0"/>
                <a:cs typeface="Arial" pitchFamily="34" charset="0"/>
              </a:rPr>
              <a:t> 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875" y="735303"/>
            <a:ext cx="5590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Times New Roman" pitchFamily="18" charset="0"/>
              </a:rPr>
              <a:t>ОБРАЗ </a:t>
            </a:r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ГЕОРГИЕВСКОГО ГОРОДСКОГО ОКРУГА </a:t>
            </a:r>
            <a:endParaRPr lang="ru-RU" dirty="0">
              <a:solidFill>
                <a:schemeClr val="bg1"/>
              </a:solidFill>
              <a:latin typeface="Noto 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7" y="121836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Георгиевский городской округ </a:t>
            </a:r>
            <a:r>
              <a:rPr lang="ru-RU" sz="1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– это территория комфортная для проживания населения, благоприятная для развития бизнеса и открытая для взаимовыгодного экономического и культурного сотрудничества.</a:t>
            </a:r>
            <a:endParaRPr lang="ru-RU" sz="1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008" y="2460031"/>
            <a:ext cx="585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Times New Roman" pitchFamily="18" charset="0"/>
              </a:rPr>
              <a:t>МИССИЯ </a:t>
            </a:r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ГЕОРГИЕВСКОГО ГОРОДСКОГО ОКРУГА </a:t>
            </a:r>
            <a:endParaRPr lang="ru-RU" dirty="0">
              <a:solidFill>
                <a:schemeClr val="bg1"/>
              </a:solidFill>
              <a:latin typeface="Noto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293" y="4485836"/>
            <a:ext cx="547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Times New Roman" pitchFamily="18" charset="0"/>
              </a:rPr>
              <a:t>ЦЕЛИ </a:t>
            </a:r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ГЕОРГИЕВСКОГО ГОРОДСКОГО ОКРУГА </a:t>
            </a:r>
            <a:endParaRPr lang="ru-RU" dirty="0" smtClean="0">
              <a:solidFill>
                <a:schemeClr val="bg1"/>
              </a:solidFill>
              <a:latin typeface="No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1958" y="579867"/>
            <a:ext cx="10359483" cy="2386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dirty="0" smtClean="0">
                <a:latin typeface="Noto Sans"/>
              </a:rPr>
              <a:t>ЧАСТЬ 2.</a:t>
            </a:r>
          </a:p>
          <a:p>
            <a:pPr algn="r"/>
            <a:endParaRPr lang="ru-RU" sz="3600" b="1" dirty="0" smtClean="0">
              <a:latin typeface="Noto Sans"/>
            </a:endParaRPr>
          </a:p>
          <a:p>
            <a:pPr algn="r"/>
            <a:r>
              <a:rPr lang="ru-RU" sz="3200" dirty="0" smtClean="0">
                <a:latin typeface="Noto Sans"/>
              </a:rPr>
              <a:t>СТРАТЕГИЧЕСКОЕ ВИДЕНИЕ</a:t>
            </a:r>
          </a:p>
          <a:p>
            <a:pPr algn="r"/>
            <a:r>
              <a:rPr lang="ru-RU" sz="3200" dirty="0" smtClean="0">
                <a:latin typeface="Noto Sans"/>
              </a:rPr>
              <a:t>ГЕОРГИЕВСКОГО ГОРОДСКОГО ОКРУГА</a:t>
            </a:r>
            <a:endParaRPr lang="ru-RU" sz="3200" dirty="0">
              <a:latin typeface="Noto San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51710" y="4122679"/>
            <a:ext cx="9524349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Noto Sans"/>
                <a:ea typeface="Times New Roman" pitchFamily="18" charset="0"/>
                <a:cs typeface="Arial" pitchFamily="34" charset="0"/>
              </a:rPr>
              <a:t>А.КОМФОРТНОСТЬ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Noto Sans"/>
                <a:ea typeface="Times New Roman" pitchFamily="18" charset="0"/>
                <a:cs typeface="Arial" pitchFamily="34" charset="0"/>
              </a:rPr>
              <a:t>ЦЕЛЬ I.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Noto Sans"/>
                <a:ea typeface="Times New Roman" pitchFamily="18" charset="0"/>
                <a:cs typeface="Arial" pitchFamily="34" charset="0"/>
              </a:rPr>
              <a:t>ПОВЫШЕНИЕ КАЧЕСТВА ЖИЗНИ НАСЕЛЕНИЯ ГЕОРГИЕВСКОГО ГОРОДСКОГО ОКРУГА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FFFFFF"/>
                </a:solidFill>
                <a:latin typeface="Noto Sans"/>
                <a:cs typeface="Arial" pitchFamily="34" charset="0"/>
              </a:rPr>
              <a:t>СТАВРОПОЛЬСКОГО КРАЯ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181708"/>
            <a:ext cx="12192000" cy="423746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4036742"/>
            <a:ext cx="12192000" cy="282125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72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366" y="3655910"/>
            <a:ext cx="4274634" cy="320209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560527" y="139667"/>
            <a:ext cx="4463834" cy="6539913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" y="202887"/>
            <a:ext cx="7081024" cy="365834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439" y="195375"/>
            <a:ext cx="741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А 1.</a:t>
            </a:r>
            <a:r>
              <a:rPr lang="ru-RU" b="1" dirty="0" smtClean="0">
                <a:latin typeface="Noto Sans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Формирование комфортной среды проживания населения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65553" y="954699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67743" y="2066765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084635" y="1267884"/>
            <a:ext cx="341227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комплексное освоение свободных территорий и развитие застроенных территорий в целях жилищного строительства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комплексная оценка зеленых насаждений и </a:t>
            </a:r>
            <a:r>
              <a:rPr lang="ru-RU" sz="900" dirty="0" err="1" smtClean="0">
                <a:latin typeface="Century Gothic" pitchFamily="34" charset="0"/>
              </a:rPr>
              <a:t>дендроанализ</a:t>
            </a:r>
            <a:r>
              <a:rPr lang="ru-RU" sz="900" dirty="0" smtClean="0">
                <a:latin typeface="Century Gothic" pitchFamily="34" charset="0"/>
              </a:rPr>
              <a:t> территории</a:t>
            </a:r>
            <a:endParaRPr lang="ru-RU" sz="900" dirty="0">
              <a:latin typeface="Century Gothic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077944" y="2400476"/>
            <a:ext cx="344126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развитие застроенных территорий через </a:t>
            </a:r>
            <a:r>
              <a:rPr lang="ru-RU" sz="900" dirty="0" err="1" smtClean="0">
                <a:latin typeface="Century Gothic" pitchFamily="34" charset="0"/>
              </a:rPr>
              <a:t>ренновацию</a:t>
            </a:r>
            <a:r>
              <a:rPr lang="ru-RU" sz="900" dirty="0" smtClean="0">
                <a:latin typeface="Century Gothic" pitchFamily="34" charset="0"/>
              </a:rPr>
              <a:t> старой застройки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обеспечение жильем молодых семей в Георгиевском городском округе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улучшение внешнего вида и привлекательности округа, создание мест притяжения населения, повышение комфортности городской среды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6770" y="716805"/>
            <a:ext cx="45480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РАЗВИТИЕ АРХИТЕКТУРЫ И ГРАДОСТРОИТЕЛЬСТВА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3104142" y="5409007"/>
            <a:ext cx="354198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indent="-88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реконструкция площади Победы и аллеи по ул.Лермонтова, запланирована </a:t>
            </a:r>
          </a:p>
          <a:p>
            <a:pPr marL="88900" indent="-88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реконструкция аллеи Лермонтова</a:t>
            </a:r>
          </a:p>
          <a:p>
            <a:pPr marL="88900" indent="-88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благоустройство рекреационной зоны по ул.Калинина - </a:t>
            </a:r>
            <a:r>
              <a:rPr lang="ru-RU" sz="1000" dirty="0" err="1" smtClean="0">
                <a:solidFill>
                  <a:schemeClr val="bg1"/>
                </a:solidFill>
                <a:latin typeface="Century Gothic" pitchFamily="34" charset="0"/>
              </a:rPr>
              <a:t>Батакская</a:t>
            </a: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 в городе Георгиевске – создание парка Дружбы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8353" y="4444965"/>
            <a:ext cx="7081023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сохранение пространственной индивидуальности города Георгиевска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сохранение исторического, культурного наследия и природного ландшафта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развитие жилищного строительства в пределах границ населенных пунктов, через реновацию неэффективно используемых застроенных территорий, ликвидацию ветхого и аварийного жилья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развитие культурно-общественных деловых зон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комплексное благоустройство городской территории и сельских населенных пунктов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ландшафтно-рекреационных зон в лесах и парках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комплексной системы озеленения и ландшафтного дизайна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модернизация и развитие социальной, коммунальной, транспортной инфраструктуры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и реконструкция  берегоукрепительных сооружений  на реке Кума 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Подкумок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системы размещения производительных сил в округе, с учетом его места в агломерации КМВ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5688" y="4195985"/>
            <a:ext cx="6093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ЗАДАЧИ, СТОЯЩИЕ ПЕРЕД ГРАДОСТРОИТЕЛЬНОЙ ДЕЯТЕЛЬНОСТЬЮ:</a:t>
            </a:r>
            <a:endParaRPr lang="ru-RU" sz="1400" b="1" dirty="0">
              <a:latin typeface="Century Gothic" pitchFamily="34" charset="0"/>
            </a:endParaRP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9724"/>
            <a:ext cx="3929428" cy="2609386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3256167" y="1410623"/>
            <a:ext cx="4716953" cy="2102005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323063" y="1481393"/>
            <a:ext cx="4560849" cy="1938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Главная цель градостроительной деятельности округа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- формирование эффективной системы пространственного развития и территориального планирования в целях создания комфортных условий для проживания населения и устойчивого развития территории посредством совершенствования системы расселения, размещения производительных сил, застройки, организации общественных пространств, обеспечения безопасности и благоустройства городских и сельских территорий.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701883" y="139668"/>
            <a:ext cx="5322478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" y="3947532"/>
            <a:ext cx="6846848" cy="97015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724829"/>
            <a:ext cx="6902605" cy="121548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" y="202887"/>
            <a:ext cx="7081024" cy="365834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439" y="195375"/>
            <a:ext cx="741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А 1.</a:t>
            </a:r>
            <a:r>
              <a:rPr lang="ru-RU" b="1" dirty="0" smtClean="0">
                <a:latin typeface="Noto Sans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Формирование комфортной среды проживания населения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16616" y="742825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96504" y="2066765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924907" y="1042516"/>
            <a:ext cx="46389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региональный проект «Обеспечение устойчивого сокращения непригодного для проживания жилищного фонда в Ставропольском крае;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улучшение жилищных условий молодых семей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комплексное освоение свободных территорий и развитие застроенных территорий в целях жилищного строительства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переселение граждан из аварийного жилищного фонда</a:t>
            </a:r>
            <a:endParaRPr lang="ru-RU" sz="900" dirty="0">
              <a:latin typeface="Century Gothic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884764" y="2335912"/>
            <a:ext cx="46567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-88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900" dirty="0" smtClean="0">
                <a:latin typeface="Century Gothic" pitchFamily="34" charset="0"/>
              </a:rPr>
              <a:t>развитие застроенных территорий через </a:t>
            </a:r>
            <a:r>
              <a:rPr lang="ru-RU" sz="900" dirty="0" err="1" smtClean="0">
                <a:latin typeface="Century Gothic" pitchFamily="34" charset="0"/>
              </a:rPr>
              <a:t>ренновацию</a:t>
            </a:r>
            <a:r>
              <a:rPr lang="ru-RU" sz="900" dirty="0" smtClean="0">
                <a:latin typeface="Century Gothic" pitchFamily="34" charset="0"/>
              </a:rPr>
              <a:t> старой застройки;</a:t>
            </a:r>
          </a:p>
          <a:p>
            <a:pPr marL="88900" marR="0" lvl="0" indent="-88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900" dirty="0" smtClean="0">
                <a:latin typeface="Century Gothic" pitchFamily="34" charset="0"/>
              </a:rPr>
              <a:t>переселение граждан из многоквартирных домов, признанных в уста­новленном порядке аварийными и подлежащими сносу или реконструкции в связи с физическим износом в процессе их эксплуатации</a:t>
            </a:r>
          </a:p>
          <a:p>
            <a:pPr marL="88900" marR="0" lvl="0" indent="-88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900" dirty="0" smtClean="0">
                <a:latin typeface="Century Gothic" pitchFamily="34" charset="0"/>
              </a:rPr>
              <a:t>обеспечение жильем молодых семей в Георгиевском городском округе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90597" y="3645530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70495" y="5716596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876584" y="3908862"/>
            <a:ext cx="46983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обустройство необходимых пешеходных связей между микрорайонами города и в населенных пунктах округа посредством ремонта и создания новых тротуаров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обеспечение детскими игровыми площадками территорий с частной застройкой и </a:t>
            </a:r>
            <a:r>
              <a:rPr lang="ru-RU" sz="900" dirty="0" err="1" smtClean="0">
                <a:latin typeface="Century Gothic" pitchFamily="34" charset="0"/>
              </a:rPr>
              <a:t>междворовых</a:t>
            </a:r>
            <a:r>
              <a:rPr lang="ru-RU" sz="900" dirty="0" smtClean="0">
                <a:latin typeface="Century Gothic" pitchFamily="34" charset="0"/>
              </a:rPr>
              <a:t> пространств МКД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благоустройство общественных пространств по ул. Калинина, </a:t>
            </a:r>
            <a:r>
              <a:rPr lang="ru-RU" sz="900" dirty="0" err="1" smtClean="0">
                <a:latin typeface="Century Gothic" pitchFamily="34" charset="0"/>
              </a:rPr>
              <a:t>Батакской</a:t>
            </a:r>
            <a:r>
              <a:rPr lang="ru-RU" sz="900" dirty="0" smtClean="0">
                <a:latin typeface="Century Gothic" pitchFamily="34" charset="0"/>
              </a:rPr>
              <a:t>, Мира в городе Георгиевске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благоустройство площади железнодорожного вокзала в г.Георгиевске;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благоустройство парковой зоны и площадей в сельских населенных пунктах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комплексная оценка зеленых насаждений и </a:t>
            </a:r>
            <a:r>
              <a:rPr lang="ru-RU" sz="900" dirty="0" err="1" smtClean="0">
                <a:latin typeface="Century Gothic" pitchFamily="34" charset="0"/>
              </a:rPr>
              <a:t>дендроанализ</a:t>
            </a:r>
            <a:r>
              <a:rPr lang="ru-RU" sz="900" dirty="0" smtClean="0">
                <a:latin typeface="Century Gothic" pitchFamily="34" charset="0"/>
              </a:rPr>
              <a:t> территории;</a:t>
            </a:r>
          </a:p>
          <a:p>
            <a:pPr marL="88900" indent="-88900" algn="just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ландшафтное озеленение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914498" y="5959312"/>
            <a:ext cx="452665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indent="-88900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улучшение внешнего вида и привлекательности округа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создание мест притяжения населения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повышение комфортности городской среды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6770" y="716805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ЖИЛЬЕ 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1510" y="4028720"/>
            <a:ext cx="1954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БЛАГОУСТРОЙСТВО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114" y="1182032"/>
            <a:ext cx="1511486" cy="206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Жилищный фонд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4793" y="1100885"/>
            <a:ext cx="57600" cy="72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74096" y="1384177"/>
            <a:ext cx="14878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3,12 </a:t>
            </a:r>
            <a:r>
              <a:rPr lang="ru-RU" sz="8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Century Gothic" pitchFamily="34" charset="0"/>
              </a:rPr>
              <a:t>млн.кв.м.</a:t>
            </a:r>
            <a:endParaRPr lang="ru-R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45039" y="1092825"/>
            <a:ext cx="1941086" cy="501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Общее количество многоквартирных домов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35266" y="1540295"/>
            <a:ext cx="106405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1 639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21448" y="1108313"/>
            <a:ext cx="54000" cy="72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4" descr="Картинки по запросу жилищный фонд георгиев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682" y="819194"/>
            <a:ext cx="2832410" cy="2124308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37036" y="1973767"/>
            <a:ext cx="3878126" cy="1694984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42707" y="2004315"/>
            <a:ext cx="367209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indent="-88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Century Gothic" pitchFamily="34" charset="0"/>
              </a:rPr>
              <a:t>0,133 кв. м. - жилья вводится в среднем на одного жителя округа (в среднем по краю 0,315 кв. м)</a:t>
            </a:r>
          </a:p>
          <a:p>
            <a:pPr marL="88900" indent="-88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Century Gothic" pitchFamily="34" charset="0"/>
              </a:rPr>
              <a:t>22,1 кв. м - общая площадь на одного жителя округа (в среднем по краю 24,3 кв.м.)</a:t>
            </a:r>
          </a:p>
          <a:p>
            <a:pPr marL="88900" indent="-88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Century Gothic" pitchFamily="34" charset="0"/>
              </a:rPr>
              <a:t>33,4 тыс. руб. - средняя стоимость одного квадратного метра жилья в округе (в среднем по краю - 37,8 тыс. руб.)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0726" name="Picture 6" descr="Картинки по запросу благоустройство георгиев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3615"/>
            <a:ext cx="3156338" cy="2364385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3290985" y="4114808"/>
            <a:ext cx="1511486" cy="206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Благоустроено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237664" y="4033661"/>
            <a:ext cx="57600" cy="72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336967" y="4350406"/>
            <a:ext cx="14878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3,12 </a:t>
            </a:r>
            <a:r>
              <a:rPr lang="ru-RU" sz="800" b="1" dirty="0" smtClean="0">
                <a:solidFill>
                  <a:schemeClr val="tx1"/>
                </a:solidFill>
                <a:latin typeface="Century Gothic" pitchFamily="34" charset="0"/>
              </a:rPr>
              <a:t> к</a:t>
            </a:r>
            <a:r>
              <a:rPr lang="ru-RU" sz="900" dirty="0" smtClean="0">
                <a:solidFill>
                  <a:schemeClr val="tx1"/>
                </a:solidFill>
                <a:latin typeface="Century Gothic" pitchFamily="34" charset="0"/>
              </a:rPr>
              <a:t>м.</a:t>
            </a:r>
            <a:endParaRPr lang="ru-R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907910" y="4025601"/>
            <a:ext cx="1872031" cy="501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Реализовано проектов по местным инициативам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931592" y="4517676"/>
            <a:ext cx="84474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25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884319" y="4041089"/>
            <a:ext cx="54000" cy="7200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931565" y="5163016"/>
            <a:ext cx="3725713" cy="1694984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3104142" y="5409007"/>
            <a:ext cx="354198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indent="-88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реконструкция площади Победы и аллеи по ул.Лермонтова, запланирована </a:t>
            </a:r>
          </a:p>
          <a:p>
            <a:pPr marL="88900" indent="-88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реконструкция аллеи Лермонтова</a:t>
            </a:r>
          </a:p>
          <a:p>
            <a:pPr marL="88900" indent="-88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благоустройство рекреационной зоны по ул.Калинина - </a:t>
            </a:r>
            <a:r>
              <a:rPr lang="ru-RU" sz="1000" dirty="0" err="1" smtClean="0">
                <a:solidFill>
                  <a:schemeClr val="bg1"/>
                </a:solidFill>
                <a:latin typeface="Century Gothic" pitchFamily="34" charset="0"/>
              </a:rPr>
              <a:t>Батакская</a:t>
            </a: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</a:rPr>
              <a:t> в городе Георгиевске – создание парка Дружбы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3501482"/>
            <a:ext cx="6322741" cy="185110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04" name="Picture 4" descr="Картинки по запросу аппаратно-программного комплекса «Безопасный город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9498" y="4710750"/>
            <a:ext cx="3223244" cy="214725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698809"/>
            <a:ext cx="6322741" cy="185110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" y="202887"/>
            <a:ext cx="7081024" cy="365834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03330" y="182880"/>
            <a:ext cx="788670" cy="342900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</a:t>
            </a:r>
            <a:endParaRPr lang="ru-RU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272862" y="1935376"/>
            <a:ext cx="3044678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А. КОМФОРТНОСТЬ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6982" y="135280"/>
            <a:ext cx="3836112" cy="44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СТРАТЕГИЧЕСКОЕ ВИДЕНИЕ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70402" y="981742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ГЛАВНЫЕ МЕРОПРИЯТИЯ И ПРОЕКТЫ: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23700" y="4415204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ОЖИДАЕМЫЙ РЕЗУЛЬТАТ: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22020" y="139668"/>
            <a:ext cx="5902341" cy="6573366"/>
          </a:xfrm>
          <a:prstGeom prst="rect">
            <a:avLst/>
          </a:prstGeom>
          <a:noFill/>
          <a:ln w="12700">
            <a:solidFill>
              <a:srgbClr val="008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4439" y="195375"/>
            <a:ext cx="741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А 1.</a:t>
            </a:r>
            <a:r>
              <a:rPr lang="ru-RU" b="1" dirty="0" smtClean="0">
                <a:latin typeface="Noto Sans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Noto Sans"/>
                <a:ea typeface="Calibri" pitchFamily="34" charset="0"/>
                <a:cs typeface="Arial" pitchFamily="34" charset="0"/>
              </a:rPr>
              <a:t>Формирование комфортной среды проживания населения</a:t>
            </a:r>
            <a:endParaRPr lang="ru-RU" sz="2400" dirty="0" smtClean="0">
              <a:solidFill>
                <a:schemeClr val="bg1"/>
              </a:solidFill>
              <a:latin typeface="Noto Sans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6770" y="828317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ЭКОЛОГИЯ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327759" y="1276243"/>
            <a:ext cx="5185317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-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выявление и ликвидация несанкционированных свалок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благоустройство территории вдоль береговой линии реки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Подкумок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, объединяющее в единый комплекс бальнеологическую лечебницу и места отдыха горожан с организацией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велотерренкуров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рациональное использование зон лесного фонда, расчистка лесов и приведение в порядок территорий в сельской местности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формирование системы охраны окружающей среды и природопользования на территории округа, развитие экологического воспитания населения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проведение берегоукрепительных работ реки Кумы и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Подкумок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реконструкция  существующих гидротехнических сооружений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создание необходимых условий для безопасной жизнедеятельности и снижение риска возникновения чрезвычайных ситуаций природного и техногенного характера в границах округа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строительство полигона твердых бытовых отходов  в ст. Незлобной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развитие противопожарного водоснабжения Георгиевского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реализация комплекса мер по установке объектов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видеофиксации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в общественных местах, прогулочных зонах, местах памяти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реализация проекта «Умный город»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осуществление профилактических мер, направленных на снижение количества правонарушений и незаконного оборота и потребления наркотических средств и психотропных веществ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300443" y="4738038"/>
            <a:ext cx="524107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-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обеспечение экологически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безопасного устойчивого развития округа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сохранение лесного фонда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снижение риска возникновения чрезвычайных ситуаций природного и техногенного характера в границах округа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88900" marR="0" lvl="0" indent="-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повышение уровня антитеррористической защищенности объектов социально-культурной сферы, мест массового пребывания граждан, снижение риска возникновения террористических актов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8780" y="5151862"/>
            <a:ext cx="3356519" cy="1706137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27489" y="3972060"/>
            <a:ext cx="42222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latin typeface="Century Gothic" pitchFamily="34" charset="0"/>
              </a:rPr>
              <a:t>40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1100" dirty="0" smtClean="0">
                <a:latin typeface="Century Gothic" pitchFamily="34" charset="0"/>
              </a:rPr>
              <a:t>видеокамер на благоустроенных территориях</a:t>
            </a:r>
          </a:p>
          <a:p>
            <a:r>
              <a:rPr lang="ru-RU" sz="3200" b="1" dirty="0" smtClean="0">
                <a:latin typeface="Century Gothic" pitchFamily="34" charset="0"/>
              </a:rPr>
              <a:t>12 </a:t>
            </a:r>
            <a:r>
              <a:rPr lang="ru-RU" sz="1100" dirty="0" smtClean="0">
                <a:latin typeface="Century Gothic" pitchFamily="34" charset="0"/>
              </a:rPr>
              <a:t>км. м. </a:t>
            </a:r>
            <a:r>
              <a:rPr lang="ru-RU" sz="1100" dirty="0" err="1" smtClean="0">
                <a:latin typeface="Century Gothic" pitchFamily="34" charset="0"/>
              </a:rPr>
              <a:t>берегоуреплений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558" y="5210510"/>
            <a:ext cx="321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1"/>
                </a:solidFill>
                <a:latin typeface="Century Gothic" pitchFamily="34" charset="0"/>
              </a:rPr>
              <a:t>Одним из сдерживающих факторов совершения правонарушений является внедрение широкого спектра современных технологий общественной безопасности на основе построения и развития аппаратно-программного комплекса «Безопасный город»</a:t>
            </a:r>
            <a:endParaRPr lang="ru-RU" sz="12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4002" y="4089411"/>
            <a:ext cx="54000" cy="928637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0" name="Picture 10" descr="Картинки по запросу эколог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3863"/>
            <a:ext cx="2628900" cy="174307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8057" y="3590022"/>
            <a:ext cx="1611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БЕЗОПАСНОСТЬ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18250" y="2308302"/>
            <a:ext cx="3725713" cy="1059366"/>
          </a:xfrm>
          <a:prstGeom prst="rect">
            <a:avLst/>
          </a:prstGeom>
          <a:solidFill>
            <a:srgbClr val="00AF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401616" y="2400186"/>
            <a:ext cx="3541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1"/>
                </a:solidFill>
                <a:latin typeface="Century Gothic" pitchFamily="34" charset="0"/>
              </a:rPr>
              <a:t>Важная задача </a:t>
            </a:r>
          </a:p>
          <a:p>
            <a:pPr algn="ctr"/>
            <a:r>
              <a:rPr lang="ru-RU" sz="1200" i="1" dirty="0" smtClean="0">
                <a:solidFill>
                  <a:schemeClr val="bg1"/>
                </a:solidFill>
                <a:latin typeface="Century Gothic" pitchFamily="34" charset="0"/>
              </a:rPr>
              <a:t>сохранить экологический баланс и выстроить систему утилизации отходов на территории округа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810494" y="732482"/>
            <a:ext cx="321116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latin typeface="Century Gothic" pitchFamily="34" charset="0"/>
              </a:rPr>
              <a:t>52,9</a:t>
            </a:r>
            <a:r>
              <a:rPr lang="ru-RU" sz="1100" dirty="0" smtClean="0">
                <a:latin typeface="Century Gothic" pitchFamily="34" charset="0"/>
              </a:rPr>
              <a:t>тыс.куб.м. утилизируется твердых бытовых отходов</a:t>
            </a:r>
          </a:p>
          <a:p>
            <a:r>
              <a:rPr lang="ru-RU" sz="3200" b="1" dirty="0" smtClean="0">
                <a:latin typeface="Century Gothic" pitchFamily="34" charset="0"/>
              </a:rPr>
              <a:t>2 </a:t>
            </a:r>
            <a:r>
              <a:rPr lang="ru-RU" sz="1100" dirty="0" smtClean="0">
                <a:latin typeface="Century Gothic" pitchFamily="34" charset="0"/>
              </a:rPr>
              <a:t>станции по приёму жидких бытовых отходов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58159" y="762631"/>
            <a:ext cx="51948" cy="1356101"/>
          </a:xfrm>
          <a:prstGeom prst="rect">
            <a:avLst/>
          </a:prstGeom>
          <a:solidFill>
            <a:srgbClr val="008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16362</TotalTime>
  <Words>4519</Words>
  <Application>Microsoft Office PowerPoint</Application>
  <PresentationFormat>Широкоэкранный</PresentationFormat>
  <Paragraphs>719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SimSun</vt:lpstr>
      <vt:lpstr>Arial</vt:lpstr>
      <vt:lpstr>Calibri</vt:lpstr>
      <vt:lpstr>Calibri Light</vt:lpstr>
      <vt:lpstr>Century Gothic</vt:lpstr>
      <vt:lpstr>Noto Sans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Пользователь</cp:lastModifiedBy>
  <cp:revision>1102</cp:revision>
  <dcterms:created xsi:type="dcterms:W3CDTF">2017-12-05T16:25:52Z</dcterms:created>
  <dcterms:modified xsi:type="dcterms:W3CDTF">2020-01-09T07:50:23Z</dcterms:modified>
</cp:coreProperties>
</file>